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handoutMasterIdLst>
    <p:handoutMasterId r:id="rId46"/>
  </p:handoutMasterIdLst>
  <p:sldIdLst>
    <p:sldId id="256" r:id="rId2"/>
    <p:sldId id="308" r:id="rId3"/>
    <p:sldId id="282" r:id="rId4"/>
    <p:sldId id="260" r:id="rId5"/>
    <p:sldId id="264" r:id="rId6"/>
    <p:sldId id="266" r:id="rId7"/>
    <p:sldId id="271" r:id="rId8"/>
    <p:sldId id="261" r:id="rId9"/>
    <p:sldId id="262" r:id="rId10"/>
    <p:sldId id="278" r:id="rId11"/>
    <p:sldId id="265" r:id="rId12"/>
    <p:sldId id="314" r:id="rId13"/>
    <p:sldId id="279" r:id="rId14"/>
    <p:sldId id="280" r:id="rId15"/>
    <p:sldId id="298" r:id="rId16"/>
    <p:sldId id="285" r:id="rId17"/>
    <p:sldId id="299" r:id="rId18"/>
    <p:sldId id="326" r:id="rId19"/>
    <p:sldId id="316" r:id="rId20"/>
    <p:sldId id="287" r:id="rId21"/>
    <p:sldId id="281" r:id="rId22"/>
    <p:sldId id="315" r:id="rId23"/>
    <p:sldId id="286" r:id="rId24"/>
    <p:sldId id="328" r:id="rId25"/>
    <p:sldId id="288" r:id="rId26"/>
    <p:sldId id="284" r:id="rId27"/>
    <p:sldId id="289" r:id="rId28"/>
    <p:sldId id="319" r:id="rId29"/>
    <p:sldId id="320" r:id="rId30"/>
    <p:sldId id="301" r:id="rId31"/>
    <p:sldId id="321" r:id="rId32"/>
    <p:sldId id="318" r:id="rId33"/>
    <p:sldId id="323" r:id="rId34"/>
    <p:sldId id="324" r:id="rId35"/>
    <p:sldId id="303" r:id="rId36"/>
    <p:sldId id="305" r:id="rId37"/>
    <p:sldId id="275" r:id="rId38"/>
    <p:sldId id="322" r:id="rId39"/>
    <p:sldId id="267" r:id="rId40"/>
    <p:sldId id="302" r:id="rId41"/>
    <p:sldId id="325" r:id="rId42"/>
    <p:sldId id="272" r:id="rId43"/>
    <p:sldId id="313" r:id="rId44"/>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DB8"/>
    <a:srgbClr val="00359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725" autoAdjust="0"/>
    <p:restoredTop sz="53966" autoAdjust="0"/>
  </p:normalViewPr>
  <p:slideViewPr>
    <p:cSldViewPr>
      <p:cViewPr varScale="1">
        <p:scale>
          <a:sx n="58" d="100"/>
          <a:sy n="58" d="100"/>
        </p:scale>
        <p:origin x="-3426" y="-9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258"/>
    </p:cViewPr>
  </p:sorterViewPr>
  <p:notesViewPr>
    <p:cSldViewPr>
      <p:cViewPr>
        <p:scale>
          <a:sx n="90" d="100"/>
          <a:sy n="90" d="100"/>
        </p:scale>
        <p:origin x="-1704" y="95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1976CDC6-0341-4AB1-B059-7E6BF97C5DE6}" type="datetimeFigureOut">
              <a:rPr lang="en-US" smtClean="0"/>
              <a:pPr/>
              <a:t>9/26/2013</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8340C09E-F283-4859-B67E-5C994BDB467D}" type="slidenum">
              <a:rPr lang="en-US" smtClean="0"/>
              <a:pPr/>
              <a:t>‹#›</a:t>
            </a:fld>
            <a:endParaRPr lang="en-US"/>
          </a:p>
        </p:txBody>
      </p:sp>
    </p:spTree>
    <p:extLst>
      <p:ext uri="{BB962C8B-B14F-4D97-AF65-F5344CB8AC3E}">
        <p14:creationId xmlns:p14="http://schemas.microsoft.com/office/powerpoint/2010/main" val="3226792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9492F985-02B6-42C3-8BC5-1932D3483B3C}" type="datetimeFigureOut">
              <a:rPr lang="en-US" smtClean="0"/>
              <a:pPr/>
              <a:t>9/26/2013</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506E08F4-CA23-4CBB-9DF4-9F3249557487}" type="slidenum">
              <a:rPr lang="en-US" smtClean="0"/>
              <a:pPr/>
              <a:t>‹#›</a:t>
            </a:fld>
            <a:endParaRPr lang="en-US"/>
          </a:p>
        </p:txBody>
      </p:sp>
    </p:spTree>
    <p:extLst>
      <p:ext uri="{BB962C8B-B14F-4D97-AF65-F5344CB8AC3E}">
        <p14:creationId xmlns:p14="http://schemas.microsoft.com/office/powerpoint/2010/main" val="36511655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www.rheumatology.org/about/newsroom/2011/2011_ASM_01_knee_osteoarthtiritis.asp"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www.modot.mo.gov/ehp/images/WaterPollution.jpg" TargetMode="External"/><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Good morning</a:t>
            </a:r>
            <a:r>
              <a:rPr lang="en-US" baseline="0" dirty="0" smtClean="0"/>
              <a:t> and thank you for coming in so early in this morning. </a:t>
            </a:r>
          </a:p>
          <a:p>
            <a:endParaRPr lang="en-US" dirty="0" smtClean="0"/>
          </a:p>
          <a:p>
            <a:r>
              <a:rPr lang="en-US" baseline="0" dirty="0" smtClean="0"/>
              <a:t>I’ll be discussing the development and progression of osteoarthritis: a path to joint failure. </a:t>
            </a:r>
            <a:endParaRPr lang="en-US" dirty="0"/>
          </a:p>
        </p:txBody>
      </p:sp>
      <p:sp>
        <p:nvSpPr>
          <p:cNvPr id="4" name="Slide Number Placeholder 3"/>
          <p:cNvSpPr>
            <a:spLocks noGrp="1"/>
          </p:cNvSpPr>
          <p:nvPr>
            <p:ph type="sldNum" sz="quarter" idx="10"/>
          </p:nvPr>
        </p:nvSpPr>
        <p:spPr/>
        <p:txBody>
          <a:bodyPr/>
          <a:lstStyle/>
          <a:p>
            <a:fld id="{506E08F4-CA23-4CBB-9DF4-9F3249557487}" type="slidenum">
              <a:rPr lang="en-US" smtClean="0"/>
              <a:pPr/>
              <a:t>1</a:t>
            </a:fld>
            <a:endParaRPr lang="en-US"/>
          </a:p>
        </p:txBody>
      </p:sp>
    </p:spTree>
    <p:extLst>
      <p:ext uri="{BB962C8B-B14F-4D97-AF65-F5344CB8AC3E}">
        <p14:creationId xmlns:p14="http://schemas.microsoft.com/office/powerpoint/2010/main" val="29006736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smtClean="0"/>
              <a:t>Today, I’ll begin</a:t>
            </a:r>
            <a:r>
              <a:rPr lang="en-US" baseline="0" dirty="0" smtClean="0"/>
              <a:t> by briefly defining osteoarthritis based on the latest research, describe risk factors for osteoarthritis, and then progress into the onset and progression of osteoarthritis. </a:t>
            </a:r>
            <a:endParaRPr lang="en-US" dirty="0" smtClean="0"/>
          </a:p>
          <a:p>
            <a:endParaRPr lang="en-US" dirty="0"/>
          </a:p>
        </p:txBody>
      </p:sp>
      <p:sp>
        <p:nvSpPr>
          <p:cNvPr id="4" name="Slide Number Placeholder 3"/>
          <p:cNvSpPr>
            <a:spLocks noGrp="1"/>
          </p:cNvSpPr>
          <p:nvPr>
            <p:ph type="sldNum" sz="quarter" idx="10"/>
          </p:nvPr>
        </p:nvSpPr>
        <p:spPr/>
        <p:txBody>
          <a:bodyPr/>
          <a:lstStyle/>
          <a:p>
            <a:fld id="{506E08F4-CA23-4CBB-9DF4-9F3249557487}" type="slidenum">
              <a:rPr lang="en-US" smtClean="0"/>
              <a:pPr/>
              <a:t>2</a:t>
            </a:fld>
            <a:endParaRPr lang="en-US"/>
          </a:p>
        </p:txBody>
      </p:sp>
    </p:spTree>
    <p:extLst>
      <p:ext uri="{BB962C8B-B14F-4D97-AF65-F5344CB8AC3E}">
        <p14:creationId xmlns:p14="http://schemas.microsoft.com/office/powerpoint/2010/main" val="3274317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OA has traditionally been assessed</a:t>
            </a:r>
            <a:r>
              <a:rPr lang="en-US" baseline="0" dirty="0" smtClean="0"/>
              <a:t> based on radiographs and characterized by a loss of joint space, osteophytes, and sclerosis of the bone</a:t>
            </a:r>
            <a:endParaRPr lang="en-US" dirty="0"/>
          </a:p>
        </p:txBody>
      </p:sp>
      <p:sp>
        <p:nvSpPr>
          <p:cNvPr id="4" name="Slide Number Placeholder 3"/>
          <p:cNvSpPr>
            <a:spLocks noGrp="1"/>
          </p:cNvSpPr>
          <p:nvPr>
            <p:ph type="sldNum" sz="quarter" idx="10"/>
          </p:nvPr>
        </p:nvSpPr>
        <p:spPr/>
        <p:txBody>
          <a:bodyPr/>
          <a:lstStyle/>
          <a:p>
            <a:fld id="{506E08F4-CA23-4CBB-9DF4-9F3249557487}" type="slidenum">
              <a:rPr lang="en-US" smtClean="0"/>
              <a:pPr/>
              <a:t>3</a:t>
            </a:fld>
            <a:endParaRPr lang="en-US"/>
          </a:p>
        </p:txBody>
      </p:sp>
    </p:spTree>
    <p:extLst>
      <p:ext uri="{BB962C8B-B14F-4D97-AF65-F5344CB8AC3E}">
        <p14:creationId xmlns:p14="http://schemas.microsoft.com/office/powerpoint/2010/main" val="14605358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more recent</a:t>
            </a:r>
            <a:r>
              <a:rPr lang="en-US" baseline="0" dirty="0" smtClean="0"/>
              <a:t> years, it has become more appreciated that osteoarthritis is not just a disease of the bone and cartilage but a complex disease characterized by structural changes throughout the joint as well as an illness of the whole patient defined by patient-reported outcomes like pain and stiffness. </a:t>
            </a:r>
          </a:p>
          <a:p>
            <a:endParaRPr lang="en-US" dirty="0" smtClean="0"/>
          </a:p>
          <a:p>
            <a:r>
              <a:rPr lang="en-US" baseline="0" dirty="0" smtClean="0"/>
              <a:t>Furthermore, many believe that osteoarthritis may be a syndrome or collection of diseases characterized by a set of phenotypes or subsets that happen to have a common endpoint which is joint failure. </a:t>
            </a:r>
          </a:p>
          <a:p>
            <a:endParaRPr lang="en-US" dirty="0" smtClean="0"/>
          </a:p>
          <a:p>
            <a:endParaRPr lang="en-US" baseline="0" dirty="0" smtClean="0"/>
          </a:p>
          <a:p>
            <a:r>
              <a:rPr lang="en-US" baseline="0" dirty="0" smtClean="0"/>
              <a:t>Based on this working definition of osteoarthritis, today I’d like to highlight how osteoarthritis involves the entire joint and may not be as simple as we used to think. </a:t>
            </a:r>
            <a:endParaRPr lang="en-US" dirty="0"/>
          </a:p>
        </p:txBody>
      </p:sp>
      <p:sp>
        <p:nvSpPr>
          <p:cNvPr id="4" name="Slide Number Placeholder 3"/>
          <p:cNvSpPr>
            <a:spLocks noGrp="1"/>
          </p:cNvSpPr>
          <p:nvPr>
            <p:ph type="sldNum" sz="quarter" idx="10"/>
          </p:nvPr>
        </p:nvSpPr>
        <p:spPr/>
        <p:txBody>
          <a:bodyPr/>
          <a:lstStyle/>
          <a:p>
            <a:fld id="{506E08F4-CA23-4CBB-9DF4-9F3249557487}" type="slidenum">
              <a:rPr lang="en-US" smtClean="0"/>
              <a:pPr/>
              <a:t>4</a:t>
            </a:fld>
            <a:endParaRPr lang="en-US"/>
          </a:p>
        </p:txBody>
      </p:sp>
    </p:spTree>
    <p:extLst>
      <p:ext uri="{BB962C8B-B14F-4D97-AF65-F5344CB8AC3E}">
        <p14:creationId xmlns:p14="http://schemas.microsoft.com/office/powerpoint/2010/main" val="18181018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dirty="0" smtClean="0"/>
              <a:t>To</a:t>
            </a:r>
            <a:r>
              <a:rPr lang="en-US" baseline="0" dirty="0" smtClean="0"/>
              <a:t> start I’ll briefly describe some of the risk factors that lead to the onset of osteoarthritis.  </a:t>
            </a:r>
          </a:p>
          <a:p>
            <a:pPr defTabSz="931774">
              <a:defRPr/>
            </a:pPr>
            <a:endParaRPr lang="en-US" dirty="0" smtClean="0"/>
          </a:p>
          <a:p>
            <a:pPr defTabSz="931774">
              <a:defRPr/>
            </a:pPr>
            <a:r>
              <a:rPr lang="en-US" dirty="0" smtClean="0"/>
              <a:t>When we look at the potential</a:t>
            </a:r>
            <a:r>
              <a:rPr lang="en-US" baseline="0" dirty="0" smtClean="0"/>
              <a:t> </a:t>
            </a:r>
            <a:r>
              <a:rPr lang="en-US" dirty="0" smtClean="0"/>
              <a:t>risk factors for osteoarthritis;</a:t>
            </a:r>
            <a:r>
              <a:rPr lang="en-US" baseline="0" dirty="0" smtClean="0"/>
              <a:t> for example sex, age, genetics, obesity, etc;</a:t>
            </a:r>
            <a:r>
              <a:rPr lang="en-US" dirty="0" smtClean="0"/>
              <a:t> we can interpret</a:t>
            </a:r>
            <a:r>
              <a:rPr lang="en-US" baseline="0" dirty="0" smtClean="0"/>
              <a:t> them in many ways but for me I see them as highlighting the link between biomechanical overloading and biochemical factors, which might include inflammation and hormones. </a:t>
            </a:r>
          </a:p>
          <a:p>
            <a:pPr defTabSz="931774">
              <a:defRPr/>
            </a:pPr>
            <a:endParaRPr lang="en-US" dirty="0" smtClean="0"/>
          </a:p>
          <a:p>
            <a:pPr defTabSz="931774">
              <a:defRPr/>
            </a:pPr>
            <a:r>
              <a:rPr lang="en-US" baseline="0" dirty="0" smtClean="0"/>
              <a:t>For example, as we age the amount of repetitions our joints have experienced increase but so to does the amount of inflammation in our body. </a:t>
            </a:r>
            <a:endParaRPr lang="en-US" dirty="0" smtClean="0"/>
          </a:p>
          <a:p>
            <a:endParaRPr lang="en-US" dirty="0"/>
          </a:p>
        </p:txBody>
      </p:sp>
      <p:sp>
        <p:nvSpPr>
          <p:cNvPr id="4" name="Slide Number Placeholder 3"/>
          <p:cNvSpPr>
            <a:spLocks noGrp="1"/>
          </p:cNvSpPr>
          <p:nvPr>
            <p:ph type="sldNum" sz="quarter" idx="10"/>
          </p:nvPr>
        </p:nvSpPr>
        <p:spPr/>
        <p:txBody>
          <a:bodyPr/>
          <a:lstStyle/>
          <a:p>
            <a:fld id="{506E08F4-CA23-4CBB-9DF4-9F3249557487}"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baseline="0" dirty="0" smtClean="0"/>
              <a:t>As an example of how biomechanical conditions and biochemical conditions are entwined, we can take an example that we’re used too and I suspect that no one in this room would question that an ACL tear typically involves a high force load that is subsequently followed by inflammation. </a:t>
            </a:r>
          </a:p>
          <a:p>
            <a:pPr defTabSz="931774">
              <a:defRPr/>
            </a:pPr>
            <a:endParaRPr lang="en-US" dirty="0" smtClean="0"/>
          </a:p>
          <a:p>
            <a:pPr defTabSz="931774">
              <a:defRPr/>
            </a:pPr>
            <a:r>
              <a:rPr lang="en-US" baseline="0" dirty="0" smtClean="0"/>
              <a:t>The exposure to a high load injury and inflammation can predispose the joint to degeneration. </a:t>
            </a:r>
          </a:p>
          <a:p>
            <a:pPr defTabSz="931774">
              <a:defRPr/>
            </a:pPr>
            <a:endParaRPr lang="en-US" baseline="0" dirty="0" smtClean="0"/>
          </a:p>
          <a:p>
            <a:pPr defTabSz="931774">
              <a:defRPr/>
            </a:pPr>
            <a:r>
              <a:rPr lang="en-US" baseline="0" dirty="0" smtClean="0"/>
              <a:t>But even in the absence of a high load event, high-repetition high-force tasks with inadequate rest intervals may also lead to inflammation and joint degeneration. </a:t>
            </a:r>
          </a:p>
          <a:p>
            <a:pPr defTabSz="931774">
              <a:defRPr/>
            </a:pPr>
            <a:endParaRPr lang="en-US" dirty="0" smtClean="0"/>
          </a:p>
          <a:p>
            <a:pPr defTabSz="931774">
              <a:defRPr/>
            </a:pPr>
            <a:r>
              <a:rPr lang="en-US" baseline="0" dirty="0" smtClean="0"/>
              <a:t>This might explain why certain occupations or certain elite athletes seem to have an increased risk for osteoarthritis. </a:t>
            </a:r>
            <a:endParaRPr lang="en-US" dirty="0" smtClean="0"/>
          </a:p>
        </p:txBody>
      </p:sp>
      <p:sp>
        <p:nvSpPr>
          <p:cNvPr id="4" name="Slide Number Placeholder 3"/>
          <p:cNvSpPr>
            <a:spLocks noGrp="1"/>
          </p:cNvSpPr>
          <p:nvPr>
            <p:ph type="sldNum" sz="quarter" idx="10"/>
          </p:nvPr>
        </p:nvSpPr>
        <p:spPr/>
        <p:txBody>
          <a:bodyPr/>
          <a:lstStyle/>
          <a:p>
            <a:fld id="{506E08F4-CA23-4CBB-9DF4-9F3249557487}" type="slidenum">
              <a:rPr lang="en-US" smtClean="0"/>
              <a:pPr/>
              <a:t>6</a:t>
            </a:fld>
            <a:endParaRPr lang="en-US"/>
          </a:p>
        </p:txBody>
      </p:sp>
    </p:spTree>
    <p:extLst>
      <p:ext uri="{BB962C8B-B14F-4D97-AF65-F5344CB8AC3E}">
        <p14:creationId xmlns:p14="http://schemas.microsoft.com/office/powerpoint/2010/main" val="15633290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a:t>
            </a:r>
            <a:r>
              <a:rPr lang="en-US" baseline="0" dirty="0" smtClean="0"/>
              <a:t> I’ve suggested that we can look at many of the risk factors for osteoarthritis as having a mechanical and biochemical impact on the joint which then leads to an increased risk of osteoarthritis but this is not the only view. </a:t>
            </a:r>
          </a:p>
          <a:p>
            <a:endParaRPr lang="en-US" dirty="0" smtClean="0"/>
          </a:p>
          <a:p>
            <a:r>
              <a:rPr lang="en-US" baseline="0" dirty="0" smtClean="0"/>
              <a:t>On the screen is an alternative way of conceptualizing risk factors for osteoarthritis. In this paradigm Dr. </a:t>
            </a:r>
            <a:r>
              <a:rPr lang="en-US" baseline="0" dirty="0" err="1" smtClean="0"/>
              <a:t>Sandell</a:t>
            </a:r>
            <a:r>
              <a:rPr lang="en-US" baseline="0" dirty="0" smtClean="0"/>
              <a:t> classifies risk factors into three groups: aging, genetics, and environmental which could include joint trauma. </a:t>
            </a:r>
          </a:p>
          <a:p>
            <a:endParaRPr lang="en-US" dirty="0" smtClean="0"/>
          </a:p>
          <a:p>
            <a:r>
              <a:rPr lang="en-US" baseline="0" dirty="0" smtClean="0"/>
              <a:t>Dr. </a:t>
            </a:r>
            <a:r>
              <a:rPr lang="en-US" baseline="0" dirty="0" err="1" smtClean="0"/>
              <a:t>Sandell</a:t>
            </a:r>
            <a:r>
              <a:rPr lang="en-US" baseline="0" dirty="0" smtClean="0"/>
              <a:t> takes this a step further and shows how these three groups of factors can interact to increase a person’s risk of developing osteoarthritis (the darker regions) and how the influence of certain groups of risk factors might change depending on whether the person develops osteoarthritis early in life or late in life (represented by the size of the circles). </a:t>
            </a:r>
          </a:p>
          <a:p>
            <a:endParaRPr lang="en-US" dirty="0" smtClean="0"/>
          </a:p>
          <a:p>
            <a:r>
              <a:rPr lang="en-US" baseline="0" dirty="0" smtClean="0"/>
              <a:t>So in this example, genetics, particularly those that influence the shape of the joints, might be important influential factors for developing early-onset OA but as we look at mid-onset OA we see a shift to environmental risk factors like injuries.</a:t>
            </a:r>
          </a:p>
        </p:txBody>
      </p:sp>
      <p:sp>
        <p:nvSpPr>
          <p:cNvPr id="4" name="Slide Number Placeholder 3"/>
          <p:cNvSpPr>
            <a:spLocks noGrp="1"/>
          </p:cNvSpPr>
          <p:nvPr>
            <p:ph type="sldNum" sz="quarter" idx="10"/>
          </p:nvPr>
        </p:nvSpPr>
        <p:spPr/>
        <p:txBody>
          <a:bodyPr/>
          <a:lstStyle/>
          <a:p>
            <a:fld id="{506E08F4-CA23-4CBB-9DF4-9F3249557487}" type="slidenum">
              <a:rPr lang="en-US" smtClean="0"/>
              <a:pPr/>
              <a:t>7</a:t>
            </a:fld>
            <a:endParaRPr lang="en-US"/>
          </a:p>
        </p:txBody>
      </p:sp>
    </p:spTree>
    <p:extLst>
      <p:ext uri="{BB962C8B-B14F-4D97-AF65-F5344CB8AC3E}">
        <p14:creationId xmlns:p14="http://schemas.microsoft.com/office/powerpoint/2010/main" val="15740425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Now regardless of which</a:t>
            </a:r>
            <a:r>
              <a:rPr lang="en-US" baseline="0" dirty="0" smtClean="0"/>
              <a:t> risk factors are involved we typically detect a trend that as we age the incidence rate of osteoarthritis continues to climb until we turn 80 to 89 years of age. </a:t>
            </a:r>
          </a:p>
          <a:p>
            <a:endParaRPr lang="en-US" dirty="0" smtClean="0"/>
          </a:p>
          <a:p>
            <a:r>
              <a:rPr lang="en-US" baseline="0" dirty="0" smtClean="0"/>
              <a:t>In fact, over a third of senior citizens have osteoarthritis (Lawrence RC 2008).</a:t>
            </a:r>
          </a:p>
          <a:p>
            <a:endParaRPr lang="en-US" baseline="0" dirty="0" smtClean="0"/>
          </a:p>
          <a:p>
            <a:r>
              <a:rPr lang="en-US" dirty="0" smtClean="0"/>
              <a:t>SYMPTOMATIC OA</a:t>
            </a:r>
          </a:p>
        </p:txBody>
      </p:sp>
      <p:sp>
        <p:nvSpPr>
          <p:cNvPr id="4" name="Slide Number Placeholder 3"/>
          <p:cNvSpPr>
            <a:spLocks noGrp="1"/>
          </p:cNvSpPr>
          <p:nvPr>
            <p:ph type="sldNum" sz="quarter" idx="10"/>
          </p:nvPr>
        </p:nvSpPr>
        <p:spPr/>
        <p:txBody>
          <a:bodyPr/>
          <a:lstStyle/>
          <a:p>
            <a:fld id="{506E08F4-CA23-4CBB-9DF4-9F3249557487}"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One of the key questions you might be asking is what leads one person to develop osteoarthritis at 50 years of age versus 65 years of age. </a:t>
            </a:r>
          </a:p>
          <a:p>
            <a:endParaRPr lang="en-US" dirty="0" smtClean="0"/>
          </a:p>
          <a:p>
            <a:r>
              <a:rPr lang="en-US" dirty="0" smtClean="0"/>
              <a:t>What puts us on this top yellow line versus putting us on this bottom yellow line. While many of us are given resilient joints the warranty may become void when we have an injury or overload our joints with insufficient recovery. </a:t>
            </a:r>
          </a:p>
          <a:p>
            <a:endParaRPr lang="en-US" dirty="0" smtClean="0"/>
          </a:p>
          <a:p>
            <a:r>
              <a:rPr lang="en-US" dirty="0" smtClean="0"/>
              <a:t>Furthermore, the more risk factors we pile onto our joints the more risk we have of failing earlier but this is also something we can use to our advantage.</a:t>
            </a:r>
          </a:p>
          <a:p>
            <a:endParaRPr lang="en-US" dirty="0" smtClean="0"/>
          </a:p>
          <a:p>
            <a:r>
              <a:rPr lang="en-US" dirty="0" smtClean="0"/>
              <a:t>For example, if our patient has sustained a joint injury then we should educate them about</a:t>
            </a:r>
            <a:r>
              <a:rPr lang="en-US" baseline="0" dirty="0" smtClean="0"/>
              <a:t> their risk for osteoarthritis and </a:t>
            </a:r>
            <a:r>
              <a:rPr lang="en-US" dirty="0" smtClean="0"/>
              <a:t>encourage them to reduce their other risk factors, for example avoiding obesity and avoiding a sedentary lifestyle.</a:t>
            </a:r>
          </a:p>
          <a:p>
            <a:endParaRPr lang="en-US" dirty="0" smtClean="0"/>
          </a:p>
          <a:p>
            <a:endParaRPr lang="en-US" dirty="0" smtClean="0"/>
          </a:p>
          <a:p>
            <a:r>
              <a:rPr lang="en-US" sz="1000" dirty="0" smtClean="0"/>
              <a:t>The mean age of physician-diagnosed knee OA onset fell from 72 ± 12 years (mean ± standard deviation) in the 1990s to 56 ± 18 years in the 2010s. </a:t>
            </a:r>
          </a:p>
          <a:p>
            <a:pPr>
              <a:buFontTx/>
              <a:buChar char="-"/>
            </a:pPr>
            <a:r>
              <a:rPr lang="en-US" sz="1000" dirty="0" err="1" smtClean="0"/>
              <a:t>Losina</a:t>
            </a:r>
            <a:r>
              <a:rPr lang="en-US" sz="1000" dirty="0" smtClean="0"/>
              <a:t> E 2011 ACR abstract</a:t>
            </a:r>
          </a:p>
          <a:p>
            <a:pPr>
              <a:buFontTx/>
              <a:buChar char="-"/>
            </a:pPr>
            <a:r>
              <a:rPr lang="en-US" sz="1000" dirty="0" smtClean="0">
                <a:hlinkClick r:id="rId3"/>
              </a:rPr>
              <a:t>http://www.rheumatology.org/about/newsroom/2011/2011_ASM_01_knee_osteoarthtiritis.asp</a:t>
            </a:r>
            <a:endParaRPr lang="en-US" sz="1000" dirty="0"/>
          </a:p>
        </p:txBody>
      </p:sp>
      <p:sp>
        <p:nvSpPr>
          <p:cNvPr id="4" name="Slide Number Placeholder 3"/>
          <p:cNvSpPr>
            <a:spLocks noGrp="1"/>
          </p:cNvSpPr>
          <p:nvPr>
            <p:ph type="sldNum" sz="quarter" idx="10"/>
          </p:nvPr>
        </p:nvSpPr>
        <p:spPr/>
        <p:txBody>
          <a:bodyPr/>
          <a:lstStyle/>
          <a:p>
            <a:fld id="{506E08F4-CA23-4CBB-9DF4-9F3249557487}"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Once we can appreciate that there are</a:t>
            </a:r>
            <a:r>
              <a:rPr lang="en-US" baseline="0" dirty="0" smtClean="0"/>
              <a:t> numerous risk factors for osteoarthritis and that we might be able to modify some of them then the next question is really how does osteoarthritis begin?</a:t>
            </a:r>
          </a:p>
          <a:p>
            <a:endParaRPr lang="en-US" baseline="0" dirty="0" smtClean="0"/>
          </a:p>
          <a:p>
            <a:r>
              <a:rPr lang="en-US" baseline="0" dirty="0" smtClean="0"/>
              <a:t>A lot of times we separate osteoarthritis based on osteoarthritis that we can attribute to an injury or event, this would be secondary osteoarthritis, or osteoarthritis from an unknown cause, often referred to as primary osteoarthritis. The problem with this is that it may be over simplifying things to much.  </a:t>
            </a:r>
          </a:p>
        </p:txBody>
      </p:sp>
      <p:sp>
        <p:nvSpPr>
          <p:cNvPr id="4" name="Slide Number Placeholder 3"/>
          <p:cNvSpPr>
            <a:spLocks noGrp="1"/>
          </p:cNvSpPr>
          <p:nvPr>
            <p:ph type="sldNum" sz="quarter" idx="10"/>
          </p:nvPr>
        </p:nvSpPr>
        <p:spPr/>
        <p:txBody>
          <a:bodyPr/>
          <a:lstStyle/>
          <a:p>
            <a:fld id="{506E08F4-CA23-4CBB-9DF4-9F3249557487}"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fact, the type of osteoarthritis</a:t>
            </a:r>
            <a:r>
              <a:rPr lang="en-US" baseline="0" dirty="0" smtClean="0"/>
              <a:t> and how it begins might be influenced by the risk factors that contributed to the joint change, the involved joints, and which tissues begin to fail first. </a:t>
            </a:r>
          </a:p>
          <a:p>
            <a:endParaRPr lang="en-US" dirty="0" smtClean="0"/>
          </a:p>
          <a:p>
            <a:r>
              <a:rPr lang="en-US" baseline="0" dirty="0" smtClean="0"/>
              <a:t>So it is possible that patients start on discrete paths to joint failure but the problem is that when we look at patients as a whole, particularly when we look at patients with radiographic osteoarthritis, we kind of lose the trees by taking a 30,000 foot view on things. </a:t>
            </a:r>
            <a:endParaRPr lang="en-US" dirty="0" smtClean="0"/>
          </a:p>
          <a:p>
            <a:endParaRPr lang="en-US" dirty="0" smtClean="0"/>
          </a:p>
          <a:p>
            <a:endParaRPr lang="en-US" dirty="0" smtClean="0"/>
          </a:p>
          <a:p>
            <a:endParaRPr lang="en-US" sz="1000" dirty="0" smtClean="0"/>
          </a:p>
          <a:p>
            <a:r>
              <a:rPr lang="en-US" sz="1000" dirty="0" smtClean="0"/>
              <a:t>Pictures from maine.gov and gallery.usgs.gov</a:t>
            </a:r>
          </a:p>
          <a:p>
            <a:r>
              <a:rPr lang="en-US" sz="1000" dirty="0" smtClean="0"/>
              <a:t>It may depend on contributing factors, involved joints, and which tissues begin to fail first but this is challenging to assess b/c as the disease progresses these paths to failure may merge to give us a picture that hides the underlying complexity. </a:t>
            </a:r>
            <a:endParaRPr lang="en-US" sz="1000" dirty="0"/>
          </a:p>
        </p:txBody>
      </p:sp>
      <p:sp>
        <p:nvSpPr>
          <p:cNvPr id="4" name="Slide Number Placeholder 3"/>
          <p:cNvSpPr>
            <a:spLocks noGrp="1"/>
          </p:cNvSpPr>
          <p:nvPr>
            <p:ph type="sldNum" sz="quarter" idx="10"/>
          </p:nvPr>
        </p:nvSpPr>
        <p:spPr/>
        <p:txBody>
          <a:bodyPr/>
          <a:lstStyle/>
          <a:p>
            <a:fld id="{506E08F4-CA23-4CBB-9DF4-9F3249557487}" type="slidenum">
              <a:rPr lang="en-US" smtClean="0"/>
              <a:pPr/>
              <a:t>11</a:t>
            </a:fld>
            <a:endParaRPr lang="en-US"/>
          </a:p>
        </p:txBody>
      </p:sp>
    </p:spTree>
    <p:extLst>
      <p:ext uri="{BB962C8B-B14F-4D97-AF65-F5344CB8AC3E}">
        <p14:creationId xmlns:p14="http://schemas.microsoft.com/office/powerpoint/2010/main" val="33865342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 fact, a few years ago, </a:t>
            </a:r>
            <a:r>
              <a:rPr lang="en-US" dirty="0" err="1" smtClean="0"/>
              <a:t>McGonagle</a:t>
            </a:r>
            <a:r>
              <a:rPr lang="en-US" dirty="0" smtClean="0"/>
              <a:t> et</a:t>
            </a:r>
            <a:r>
              <a:rPr lang="en-US" baseline="0" dirty="0" smtClean="0"/>
              <a:t> al proposed that rather than primary and secondary osteoarthritis it might be more relevant to characterize osteoarthritis based on which tissues were initially compromised. </a:t>
            </a:r>
          </a:p>
          <a:p>
            <a:endParaRPr lang="en-US" dirty="0" smtClean="0"/>
          </a:p>
          <a:p>
            <a:r>
              <a:rPr lang="en-US" baseline="0" dirty="0" smtClean="0"/>
              <a:t>So for example, a patient with an isolated ACL tear might be considered a </a:t>
            </a:r>
            <a:r>
              <a:rPr lang="en-US" baseline="0" dirty="0" err="1" smtClean="0"/>
              <a:t>ligamentogenic</a:t>
            </a:r>
            <a:r>
              <a:rPr lang="en-US" baseline="0" dirty="0" smtClean="0"/>
              <a:t> osteoarthritis since the ligament was the first tissue compromised. </a:t>
            </a:r>
          </a:p>
          <a:p>
            <a:endParaRPr lang="en-US" dirty="0" smtClean="0"/>
          </a:p>
          <a:p>
            <a:r>
              <a:rPr lang="en-US" baseline="0" dirty="0" smtClean="0"/>
              <a:t>Or another example is a patient with an isolated meniscal tear could be characterized as a </a:t>
            </a:r>
            <a:r>
              <a:rPr lang="en-US" baseline="0" dirty="0" err="1" smtClean="0"/>
              <a:t>meniscogenic</a:t>
            </a:r>
            <a:r>
              <a:rPr lang="en-US" baseline="0" dirty="0" smtClean="0"/>
              <a:t> form of osteoarthritis. </a:t>
            </a:r>
          </a:p>
          <a:p>
            <a:endParaRPr lang="en-US" dirty="0" smtClean="0"/>
          </a:p>
          <a:p>
            <a:r>
              <a:rPr lang="en-US" baseline="0" dirty="0" smtClean="0"/>
              <a:t>While this is an interesting idea it remains unclear how common these potential subsets are, how we can figure out which subset a patient belongs to, and whether this will be a way of stratifying patients that has clinical implications. </a:t>
            </a:r>
            <a:endParaRPr lang="en-US" dirty="0"/>
          </a:p>
        </p:txBody>
      </p:sp>
      <p:sp>
        <p:nvSpPr>
          <p:cNvPr id="4" name="Slide Number Placeholder 3"/>
          <p:cNvSpPr>
            <a:spLocks noGrp="1"/>
          </p:cNvSpPr>
          <p:nvPr>
            <p:ph type="sldNum" sz="quarter" idx="10"/>
          </p:nvPr>
        </p:nvSpPr>
        <p:spPr/>
        <p:txBody>
          <a:bodyPr/>
          <a:lstStyle/>
          <a:p>
            <a:fld id="{506E08F4-CA23-4CBB-9DF4-9F3249557487}"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 with that said you might be wonder</a:t>
            </a:r>
            <a:r>
              <a:rPr lang="en-US" baseline="0" dirty="0" smtClean="0"/>
              <a:t>ing if this stuff even matters. It’s definitely very early in the game to figure out how defining these subsets of patients based on their risk factors, initially involved joints, or initially involved structures may be important but there is some evidence to indicate that they may be clinically meaningful. </a:t>
            </a:r>
          </a:p>
          <a:p>
            <a:endParaRPr lang="en-US" dirty="0" smtClean="0"/>
          </a:p>
          <a:p>
            <a:r>
              <a:rPr lang="en-US" baseline="0" dirty="0" smtClean="0"/>
              <a:t>For example, when we compare joints with and without a history of injury, the joints with a history of trauma tend to develop osteoarthritis earlier than other joints as well as have different biochemical characteristics; for example, antioxidant enzyme activity or synovial fluid viscosity. </a:t>
            </a:r>
          </a:p>
          <a:p>
            <a:endParaRPr lang="en-US" dirty="0" smtClean="0"/>
          </a:p>
          <a:p>
            <a:r>
              <a:rPr lang="en-US" baseline="0" dirty="0" smtClean="0"/>
              <a:t>I think this is an area that will eventually influence the clinical decision making for some patients and the sports medicine community is well positioned to help study these important questions about the onset of osteoarthritis. </a:t>
            </a:r>
            <a:endParaRPr lang="en-US" dirty="0"/>
          </a:p>
        </p:txBody>
      </p:sp>
      <p:sp>
        <p:nvSpPr>
          <p:cNvPr id="4" name="Slide Number Placeholder 3"/>
          <p:cNvSpPr>
            <a:spLocks noGrp="1"/>
          </p:cNvSpPr>
          <p:nvPr>
            <p:ph type="sldNum" sz="quarter" idx="10"/>
          </p:nvPr>
        </p:nvSpPr>
        <p:spPr/>
        <p:txBody>
          <a:bodyPr/>
          <a:lstStyle/>
          <a:p>
            <a:fld id="{506E08F4-CA23-4CBB-9DF4-9F3249557487}"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Now that I’ve described that there</a:t>
            </a:r>
            <a:r>
              <a:rPr lang="en-US" baseline="0" dirty="0" smtClean="0"/>
              <a:t> might be several ways osteoarthritis can start depending on the contributing risk factors, involved joints, and initially involved tissues I am going to describe generically the early stages of osteoarthritis and how it progresses. </a:t>
            </a:r>
          </a:p>
          <a:p>
            <a:endParaRPr lang="en-US" dirty="0" smtClean="0"/>
          </a:p>
          <a:p>
            <a:r>
              <a:rPr lang="en-US" baseline="0" dirty="0" smtClean="0"/>
              <a:t>Keep in mind that some of what I am about to describe could be influenced by what we just discussed but so far it remains unclear how various OA starting points influence the progression of osteoarthritis. </a:t>
            </a:r>
          </a:p>
          <a:p>
            <a:endParaRPr lang="en-US" baseline="0" dirty="0" smtClean="0"/>
          </a:p>
          <a:p>
            <a:r>
              <a:rPr lang="en-US" dirty="0" smtClean="0"/>
              <a:t>To start, we</a:t>
            </a:r>
            <a:r>
              <a:rPr lang="en-US" baseline="0" dirty="0" smtClean="0"/>
              <a:t> will look at how bone changes with osteoarthritis. </a:t>
            </a:r>
            <a:r>
              <a:rPr lang="en-US" dirty="0" smtClean="0"/>
              <a:t>It</a:t>
            </a:r>
            <a:r>
              <a:rPr lang="en-US" baseline="0" dirty="0" smtClean="0"/>
              <a:t> has become accepted that changes in the bone either coincide or precede early changes in the cartilage.</a:t>
            </a:r>
          </a:p>
          <a:p>
            <a:endParaRPr lang="en-US" dirty="0" smtClean="0"/>
          </a:p>
          <a:p>
            <a:r>
              <a:rPr lang="en-US" baseline="0" dirty="0" smtClean="0"/>
              <a:t>Beneath the cartilage the initial phase of bone adaptation is characterized by a loss of bone while on the periphery </a:t>
            </a:r>
            <a:r>
              <a:rPr lang="en-US" baseline="0" dirty="0" err="1" smtClean="0"/>
              <a:t>chondrophytes</a:t>
            </a:r>
            <a:r>
              <a:rPr lang="en-US" baseline="0" dirty="0" smtClean="0"/>
              <a:t> begin to grow and will eventually turn into bone spurs.</a:t>
            </a:r>
          </a:p>
          <a:p>
            <a:endParaRPr lang="en-US" baseline="0" dirty="0" smtClean="0"/>
          </a:p>
          <a:p>
            <a:pPr defTabSz="931774">
              <a:defRPr/>
            </a:pPr>
            <a:r>
              <a:rPr lang="en-US" baseline="0" dirty="0" smtClean="0"/>
              <a:t>8-9 minutes</a:t>
            </a:r>
            <a:endParaRPr lang="en-US" dirty="0" smtClean="0"/>
          </a:p>
          <a:p>
            <a:endParaRPr lang="en-US" dirty="0"/>
          </a:p>
        </p:txBody>
      </p:sp>
      <p:sp>
        <p:nvSpPr>
          <p:cNvPr id="4" name="Slide Number Placeholder 3"/>
          <p:cNvSpPr>
            <a:spLocks noGrp="1"/>
          </p:cNvSpPr>
          <p:nvPr>
            <p:ph type="sldNum" sz="quarter" idx="10"/>
          </p:nvPr>
        </p:nvSpPr>
        <p:spPr/>
        <p:txBody>
          <a:bodyPr/>
          <a:lstStyle/>
          <a:p>
            <a:fld id="{506E08F4-CA23-4CBB-9DF4-9F3249557487}"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Over time</a:t>
            </a:r>
            <a:r>
              <a:rPr lang="en-US" baseline="0" dirty="0" smtClean="0"/>
              <a:t> the </a:t>
            </a:r>
            <a:r>
              <a:rPr lang="en-US" baseline="0" dirty="0" err="1" smtClean="0"/>
              <a:t>chondrophytes</a:t>
            </a:r>
            <a:r>
              <a:rPr lang="en-US" baseline="0" dirty="0" smtClean="0"/>
              <a:t> mature into bone spurs in a process that mirrors the way that growth plates begin to mature. </a:t>
            </a:r>
          </a:p>
          <a:p>
            <a:endParaRPr lang="en-US" dirty="0" smtClean="0"/>
          </a:p>
          <a:p>
            <a:r>
              <a:rPr lang="en-US" baseline="0" dirty="0" smtClean="0"/>
              <a:t>For example, in a region of cartilage the cartilage cells and extracellular matrix begin to change, blood vessels grow into the cartilage, and the remodeling occurs converting the region into bone. Eventually we end up with mature osteophytes.</a:t>
            </a:r>
            <a:endParaRPr lang="en-US" dirty="0" smtClean="0"/>
          </a:p>
          <a:p>
            <a:endParaRPr lang="en-US" dirty="0" smtClean="0"/>
          </a:p>
          <a:p>
            <a:endParaRPr lang="en-US" dirty="0" smtClean="0"/>
          </a:p>
          <a:p>
            <a:endParaRPr lang="en-US" dirty="0" smtClean="0"/>
          </a:p>
          <a:p>
            <a:r>
              <a:rPr lang="en-US" sz="1000" dirty="0" smtClean="0"/>
              <a:t>Fig. 5. Histology of sham, MCL sham- and MMT-operated rats 21 days post surgery. Frontal sections of the medial aspect of rat knee joints were stained with Toluidine Blue. (A and B) Sham and MCL sham surgery. Knees have normal healthy cartilage, subchondral bone and synovium. (C) MMT surgery. Prominent chondrophyte/osteophyte present adjacent to severe cartilage</a:t>
            </a:r>
          </a:p>
          <a:p>
            <a:r>
              <a:rPr lang="en-US" sz="1000" dirty="0" smtClean="0"/>
              <a:t>erosion. Chondrocyte loss is complete to the deep zone and </a:t>
            </a:r>
            <a:r>
              <a:rPr lang="en-US" sz="1000" dirty="0" err="1" smtClean="0"/>
              <a:t>signiﬁcant</a:t>
            </a:r>
            <a:r>
              <a:rPr lang="en-US" sz="1000" dirty="0" smtClean="0"/>
              <a:t> proteoglycan loss can be detected all the way to the tidemark. Extensive subchondral sclerosis and bone marrow </a:t>
            </a:r>
            <a:r>
              <a:rPr lang="en-US" sz="1000" dirty="0" err="1" smtClean="0"/>
              <a:t>ﬁbrosis</a:t>
            </a:r>
            <a:r>
              <a:rPr lang="en-US" sz="1000" dirty="0" smtClean="0"/>
              <a:t> is present with loss of some bone marrow spaces. No synovial </a:t>
            </a:r>
            <a:r>
              <a:rPr lang="en-US" sz="1000" dirty="0" err="1" smtClean="0"/>
              <a:t>inﬂammation</a:t>
            </a:r>
            <a:r>
              <a:rPr lang="en-US" sz="1000" dirty="0" smtClean="0"/>
              <a:t> is present. </a:t>
            </a:r>
            <a:r>
              <a:rPr lang="en-US" sz="1000" dirty="0" err="1" smtClean="0"/>
              <a:t>Magniﬁcation</a:t>
            </a:r>
            <a:r>
              <a:rPr lang="en-US" sz="1000" dirty="0" smtClean="0"/>
              <a:t> x5. Representative of two separate experiments (n = 3-6 rats per group).</a:t>
            </a:r>
            <a:endParaRPr lang="en-US" sz="1000" dirty="0"/>
          </a:p>
        </p:txBody>
      </p:sp>
      <p:sp>
        <p:nvSpPr>
          <p:cNvPr id="4" name="Slide Number Placeholder 3"/>
          <p:cNvSpPr>
            <a:spLocks noGrp="1"/>
          </p:cNvSpPr>
          <p:nvPr>
            <p:ph type="sldNum" sz="quarter" idx="10"/>
          </p:nvPr>
        </p:nvSpPr>
        <p:spPr/>
        <p:txBody>
          <a:bodyPr/>
          <a:lstStyle/>
          <a:p>
            <a:fld id="{506E08F4-CA23-4CBB-9DF4-9F3249557487}" type="slidenum">
              <a:rPr lang="en-US" smtClean="0"/>
              <a:pPr/>
              <a:t>15</a:t>
            </a:fld>
            <a:endParaRPr lang="en-US"/>
          </a:p>
        </p:txBody>
      </p:sp>
    </p:spTree>
    <p:extLst>
      <p:ext uri="{BB962C8B-B14F-4D97-AF65-F5344CB8AC3E}">
        <p14:creationId xmlns:p14="http://schemas.microsoft.com/office/powerpoint/2010/main" val="38762683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While bone spurs are developing, the bone deep</a:t>
            </a:r>
            <a:r>
              <a:rPr lang="en-US" baseline="0" dirty="0" smtClean="0"/>
              <a:t> to the cartilage begins to progress from a period of bone breakdown to a period of bone formation.</a:t>
            </a:r>
          </a:p>
          <a:p>
            <a:endParaRPr lang="en-US" dirty="0" smtClean="0"/>
          </a:p>
          <a:p>
            <a:r>
              <a:rPr lang="en-US" baseline="0" dirty="0" smtClean="0"/>
              <a:t>During this period the trabecular structure of the bone begins to change and lead to what we commonly discuss as sclerosis or increased bone density. </a:t>
            </a:r>
          </a:p>
          <a:p>
            <a:endParaRPr lang="en-US" dirty="0" smtClean="0"/>
          </a:p>
          <a:p>
            <a:r>
              <a:rPr lang="en-US" baseline="0" dirty="0" smtClean="0"/>
              <a:t>These changes in the subchondral bone can occur within the first 4 years after an ACL injury. </a:t>
            </a:r>
          </a:p>
          <a:p>
            <a:endParaRPr lang="en-US" dirty="0" smtClean="0"/>
          </a:p>
          <a:p>
            <a:r>
              <a:rPr lang="en-US" baseline="0" dirty="0" smtClean="0"/>
              <a:t>Within the sports medicine community, where we have access to patients immediately following joint trauma this switch from bone break down to bone formation raises some interesting questions about whether the stage of disease represents a temporary phenotype or subset and whether we might need to provide different treatments to prevent OA versus slowing the progression. </a:t>
            </a:r>
            <a:endParaRPr lang="en-US" dirty="0"/>
          </a:p>
        </p:txBody>
      </p:sp>
      <p:sp>
        <p:nvSpPr>
          <p:cNvPr id="4" name="Slide Number Placeholder 3"/>
          <p:cNvSpPr>
            <a:spLocks noGrp="1"/>
          </p:cNvSpPr>
          <p:nvPr>
            <p:ph type="sldNum" sz="quarter" idx="10"/>
          </p:nvPr>
        </p:nvSpPr>
        <p:spPr/>
        <p:txBody>
          <a:bodyPr/>
          <a:lstStyle/>
          <a:p>
            <a:fld id="{506E08F4-CA23-4CBB-9DF4-9F3249557487}" type="slidenum">
              <a:rPr lang="en-US" smtClean="0"/>
              <a:pPr/>
              <a:t>16</a:t>
            </a:fld>
            <a:endParaRPr lang="en-US"/>
          </a:p>
        </p:txBody>
      </p:sp>
    </p:spTree>
    <p:extLst>
      <p:ext uri="{BB962C8B-B14F-4D97-AF65-F5344CB8AC3E}">
        <p14:creationId xmlns:p14="http://schemas.microsoft.com/office/powerpoint/2010/main" val="25160235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addition to generalized bone formation beneath the articular</a:t>
            </a:r>
            <a:r>
              <a:rPr lang="en-US" baseline="0" dirty="0" smtClean="0"/>
              <a:t> cartilage, we will also often see bone marrow lesions which in these images are the areas of bright signal intensity within the bone. </a:t>
            </a:r>
          </a:p>
          <a:p>
            <a:endParaRPr lang="en-US" dirty="0" smtClean="0"/>
          </a:p>
          <a:p>
            <a:r>
              <a:rPr lang="en-US" baseline="0" dirty="0" smtClean="0"/>
              <a:t>These regions are commonly characterized by edema or fibrovascular tissue instead of the normal bone marrow. </a:t>
            </a:r>
          </a:p>
          <a:p>
            <a:endParaRPr lang="en-US" dirty="0" smtClean="0"/>
          </a:p>
          <a:p>
            <a:r>
              <a:rPr lang="en-US" baseline="0" dirty="0" smtClean="0"/>
              <a:t>In addition to changes in the bone marrow these lesions have also been related to thicker trabeculae but these thicker trabeculae have less bone mineral content.</a:t>
            </a:r>
          </a:p>
          <a:p>
            <a:endParaRPr lang="en-US" dirty="0" smtClean="0"/>
          </a:p>
          <a:p>
            <a:r>
              <a:rPr lang="en-US" baseline="0" dirty="0" smtClean="0"/>
              <a:t>BMLs in some ways may represent a focal region of exaggerated bone changes in an osteoarthritic joint. </a:t>
            </a:r>
            <a:endParaRPr lang="en-US" dirty="0"/>
          </a:p>
        </p:txBody>
      </p:sp>
      <p:sp>
        <p:nvSpPr>
          <p:cNvPr id="4" name="Slide Number Placeholder 3"/>
          <p:cNvSpPr>
            <a:spLocks noGrp="1"/>
          </p:cNvSpPr>
          <p:nvPr>
            <p:ph type="sldNum" sz="quarter" idx="10"/>
          </p:nvPr>
        </p:nvSpPr>
        <p:spPr/>
        <p:txBody>
          <a:bodyPr/>
          <a:lstStyle/>
          <a:p>
            <a:fld id="{506E08F4-CA23-4CBB-9DF4-9F3249557487}" type="slidenum">
              <a:rPr lang="en-US" smtClean="0"/>
              <a:pPr/>
              <a:t>17</a:t>
            </a:fld>
            <a:endParaRPr lang="en-US"/>
          </a:p>
        </p:txBody>
      </p:sp>
    </p:spTree>
    <p:extLst>
      <p:ext uri="{BB962C8B-B14F-4D97-AF65-F5344CB8AC3E}">
        <p14:creationId xmlns:p14="http://schemas.microsoft.com/office/powerpoint/2010/main" val="3156093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a:t>
            </a:r>
            <a:r>
              <a:rPr lang="en-US" baseline="0" dirty="0" smtClean="0"/>
              <a:t> makes these lesions interesting is that they appear to be related to loading. </a:t>
            </a:r>
          </a:p>
          <a:p>
            <a:endParaRPr lang="en-US" dirty="0" smtClean="0"/>
          </a:p>
          <a:p>
            <a:r>
              <a:rPr lang="en-US" baseline="0" dirty="0" smtClean="0"/>
              <a:t>These lesions are more common in sites that are overloaded due to joint malalignment and co-occur with other structural findings like meniscal or cartilage damage. </a:t>
            </a:r>
          </a:p>
          <a:p>
            <a:endParaRPr lang="en-US" dirty="0" smtClean="0"/>
          </a:p>
          <a:p>
            <a:r>
              <a:rPr lang="en-US" baseline="0" dirty="0" smtClean="0"/>
              <a:t>These lesions can get larger or smaller over time which may be particularly interesting since they also relate to symptoms which can also fluctuate over time. </a:t>
            </a:r>
            <a:endParaRPr lang="en-US" dirty="0"/>
          </a:p>
        </p:txBody>
      </p:sp>
      <p:sp>
        <p:nvSpPr>
          <p:cNvPr id="4" name="Slide Number Placeholder 3"/>
          <p:cNvSpPr>
            <a:spLocks noGrp="1"/>
          </p:cNvSpPr>
          <p:nvPr>
            <p:ph type="sldNum" sz="quarter" idx="10"/>
          </p:nvPr>
        </p:nvSpPr>
        <p:spPr/>
        <p:txBody>
          <a:bodyPr/>
          <a:lstStyle/>
          <a:p>
            <a:fld id="{506E08F4-CA23-4CBB-9DF4-9F3249557487}" type="slidenum">
              <a:rPr lang="en-US" smtClean="0"/>
              <a:pPr/>
              <a:t>18</a:t>
            </a:fld>
            <a:endParaRPr lang="en-US"/>
          </a:p>
        </p:txBody>
      </p:sp>
    </p:spTree>
    <p:extLst>
      <p:ext uri="{BB962C8B-B14F-4D97-AF65-F5344CB8AC3E}">
        <p14:creationId xmlns:p14="http://schemas.microsoft.com/office/powerpoint/2010/main" val="3156093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why might bone marrow lesions be important to us in sports medicine? </a:t>
            </a:r>
          </a:p>
          <a:p>
            <a:endParaRPr lang="en-US" dirty="0" smtClean="0"/>
          </a:p>
          <a:p>
            <a:r>
              <a:rPr lang="en-US" dirty="0" smtClean="0"/>
              <a:t>Many of us have learned</a:t>
            </a:r>
            <a:r>
              <a:rPr lang="en-US" baseline="0" dirty="0" smtClean="0"/>
              <a:t> about the presence of bone bruises at the time of an ACL injury and that these typically resolve, but Dr. </a:t>
            </a:r>
            <a:r>
              <a:rPr lang="en-US" baseline="0" dirty="0" err="1" smtClean="0"/>
              <a:t>Frobell</a:t>
            </a:r>
            <a:r>
              <a:rPr lang="en-US" baseline="0" dirty="0" smtClean="0"/>
              <a:t> recently demonstrated that while the bone bruises typically resolve within 6 months of an injury, 34% of knees developed a new bone marrow lesion within 24-months of an ACL injury. </a:t>
            </a:r>
          </a:p>
          <a:p>
            <a:endParaRPr lang="en-US" dirty="0" smtClean="0"/>
          </a:p>
          <a:p>
            <a:r>
              <a:rPr lang="en-US" baseline="0" dirty="0" smtClean="0"/>
              <a:t>This raises the question of whether this is an indicator of early degenerative changes and if so what caused these new lesions to develop. </a:t>
            </a:r>
            <a:endParaRPr lang="en-US" dirty="0"/>
          </a:p>
        </p:txBody>
      </p:sp>
      <p:sp>
        <p:nvSpPr>
          <p:cNvPr id="4" name="Slide Number Placeholder 3"/>
          <p:cNvSpPr>
            <a:spLocks noGrp="1"/>
          </p:cNvSpPr>
          <p:nvPr>
            <p:ph type="sldNum" sz="quarter" idx="10"/>
          </p:nvPr>
        </p:nvSpPr>
        <p:spPr/>
        <p:txBody>
          <a:bodyPr/>
          <a:lstStyle/>
          <a:p>
            <a:fld id="{506E08F4-CA23-4CBB-9DF4-9F3249557487}" type="slidenum">
              <a:rPr lang="en-US" smtClean="0"/>
              <a:pPr/>
              <a:t>19</a:t>
            </a:fld>
            <a:endParaRPr lang="en-US"/>
          </a:p>
        </p:txBody>
      </p:sp>
    </p:spTree>
    <p:extLst>
      <p:ext uri="{BB962C8B-B14F-4D97-AF65-F5344CB8AC3E}">
        <p14:creationId xmlns:p14="http://schemas.microsoft.com/office/powerpoint/2010/main" val="41258195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All</a:t>
            </a:r>
            <a:r>
              <a:rPr lang="en-US" baseline="0" dirty="0" smtClean="0"/>
              <a:t> of these bone changes may be important because they may eventually lead to new diagnostic tests that will enable us to detect early osteoarthritis and possibly predict who is at risk for OA progression. </a:t>
            </a:r>
          </a:p>
          <a:p>
            <a:endParaRPr lang="en-US" dirty="0" smtClean="0"/>
          </a:p>
          <a:p>
            <a:r>
              <a:rPr lang="en-US" baseline="0" dirty="0" smtClean="0"/>
              <a:t>For example, bone marrow lesions are related to cartilage loss and joint symptoms and subchondral bone measurements, like bone mineral density assessed with knee DEXA scans, relate to osteoarthritis severity and may predict disease progression. </a:t>
            </a:r>
            <a:endParaRPr lang="en-US" dirty="0"/>
          </a:p>
        </p:txBody>
      </p:sp>
      <p:sp>
        <p:nvSpPr>
          <p:cNvPr id="4" name="Slide Number Placeholder 3"/>
          <p:cNvSpPr>
            <a:spLocks noGrp="1"/>
          </p:cNvSpPr>
          <p:nvPr>
            <p:ph type="sldNum" sz="quarter" idx="10"/>
          </p:nvPr>
        </p:nvSpPr>
        <p:spPr/>
        <p:txBody>
          <a:bodyPr/>
          <a:lstStyle/>
          <a:p>
            <a:fld id="{506E08F4-CA23-4CBB-9DF4-9F3249557487}" type="slidenum">
              <a:rPr lang="en-US" smtClean="0"/>
              <a:pPr/>
              <a:t>20</a:t>
            </a:fld>
            <a:endParaRPr lang="en-US"/>
          </a:p>
        </p:txBody>
      </p:sp>
    </p:spTree>
    <p:extLst>
      <p:ext uri="{BB962C8B-B14F-4D97-AF65-F5344CB8AC3E}">
        <p14:creationId xmlns:p14="http://schemas.microsoft.com/office/powerpoint/2010/main" val="8561948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smtClean="0"/>
              <a:t>As I noted earlier,</a:t>
            </a:r>
            <a:r>
              <a:rPr lang="en-US" baseline="0" dirty="0" smtClean="0"/>
              <a:t> bone and cartilage undergo changes early in the disease process. </a:t>
            </a:r>
          </a:p>
          <a:p>
            <a:pPr defTabSz="931774">
              <a:defRPr/>
            </a:pPr>
            <a:endParaRPr lang="en-US" dirty="0" smtClean="0"/>
          </a:p>
          <a:p>
            <a:pPr defTabSz="931774">
              <a:defRPr/>
            </a:pPr>
            <a:r>
              <a:rPr lang="en-US" baseline="0" dirty="0" smtClean="0"/>
              <a:t>In the cartilage, early changes are characterized by changes in the extracellular matrix. For example, in the images you can see a lack of red staining in the image of cartilage with early degeneration. This lack of red staining indicates that proteoglycans, a key component of healthy cartilage, is greatly reduced compared to the normal cartilage that has red staining. </a:t>
            </a:r>
          </a:p>
          <a:p>
            <a:pPr defTabSz="931774">
              <a:defRPr/>
            </a:pPr>
            <a:endParaRPr lang="en-US" dirty="0" smtClean="0"/>
          </a:p>
          <a:p>
            <a:pPr defTabSz="931774">
              <a:defRPr/>
            </a:pPr>
            <a:r>
              <a:rPr lang="en-US" baseline="0" dirty="0" smtClean="0"/>
              <a:t>Early changes to the extracellular matrix allow for the cartilage to swell which can put it at greater risk for degeneration. </a:t>
            </a:r>
          </a:p>
          <a:p>
            <a:pPr defTabSz="931774">
              <a:defRPr/>
            </a:pPr>
            <a:endParaRPr lang="en-US" dirty="0" smtClean="0"/>
          </a:p>
          <a:p>
            <a:pPr defTabSz="931774">
              <a:defRPr/>
            </a:pPr>
            <a:r>
              <a:rPr lang="en-US" baseline="0" dirty="0" smtClean="0"/>
              <a:t>Eventually these microscopic changes begin to lead to small cracks into the articular cartilage.</a:t>
            </a:r>
            <a:endParaRPr lang="en-US" dirty="0" smtClean="0"/>
          </a:p>
          <a:p>
            <a:pPr defTabSz="931774">
              <a:defRPr/>
            </a:pPr>
            <a:endParaRPr lang="en-US" dirty="0" smtClean="0"/>
          </a:p>
          <a:p>
            <a:pPr defTabSz="931774">
              <a:defRPr/>
            </a:pPr>
            <a:endParaRPr lang="en-US" dirty="0" smtClean="0"/>
          </a:p>
          <a:p>
            <a:pPr defTabSz="931774">
              <a:defRPr/>
            </a:pPr>
            <a:endParaRPr lang="en-US" dirty="0" smtClean="0"/>
          </a:p>
          <a:p>
            <a:pPr defTabSz="931774">
              <a:defRPr/>
            </a:pPr>
            <a:r>
              <a:rPr lang="en-US" sz="1000" dirty="0" smtClean="0"/>
              <a:t>Figure B is the high rep high force group at 12 weeks and demonstrates some key characteristics of the changes in </a:t>
            </a:r>
            <a:r>
              <a:rPr lang="en-US" sz="1000" dirty="0" err="1" smtClean="0"/>
              <a:t>histopatholigical</a:t>
            </a:r>
            <a:r>
              <a:rPr lang="en-US" sz="1000" dirty="0" smtClean="0"/>
              <a:t> scores.  In the circle and throughout the articular cartilage there is a lack of red staining suggestive of proteoglycan depletion.  The black arrow is indicating a superficial cluster of chondrocytes and the red arrow is pointing towards </a:t>
            </a:r>
            <a:r>
              <a:rPr lang="en-US" sz="1000" dirty="0" err="1" smtClean="0"/>
              <a:t>pannus</a:t>
            </a:r>
            <a:r>
              <a:rPr lang="en-US" sz="1000" dirty="0" smtClean="0"/>
              <a:t>, an early sign of structural changes in the superficial layer.  </a:t>
            </a:r>
          </a:p>
          <a:p>
            <a:endParaRPr lang="en-US" sz="1000" dirty="0"/>
          </a:p>
        </p:txBody>
      </p:sp>
      <p:sp>
        <p:nvSpPr>
          <p:cNvPr id="4" name="Slide Number Placeholder 3"/>
          <p:cNvSpPr>
            <a:spLocks noGrp="1"/>
          </p:cNvSpPr>
          <p:nvPr>
            <p:ph type="sldNum" sz="quarter" idx="10"/>
          </p:nvPr>
        </p:nvSpPr>
        <p:spPr/>
        <p:txBody>
          <a:bodyPr/>
          <a:lstStyle/>
          <a:p>
            <a:fld id="{506E08F4-CA23-4CBB-9DF4-9F3249557487}" type="slidenum">
              <a:rPr lang="en-US" smtClean="0"/>
              <a:pPr/>
              <a:t>21</a:t>
            </a:fld>
            <a:endParaRPr lang="en-US"/>
          </a:p>
        </p:txBody>
      </p:sp>
    </p:spTree>
    <p:extLst>
      <p:ext uri="{BB962C8B-B14F-4D97-AF65-F5344CB8AC3E}">
        <p14:creationId xmlns:p14="http://schemas.microsoft.com/office/powerpoint/2010/main" val="18970725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good example of early</a:t>
            </a:r>
            <a:r>
              <a:rPr lang="en-US" baseline="0" dirty="0" smtClean="0"/>
              <a:t> cartilage changes can be seen after an ACL injury where some regions of the knee, like the weight-bearing region of the femoral cartilage, show signs of swelling while the cartilage on the trochlea is getting thinner. But don’t be fooled by the increase in cartilage thickness, it’s probably a bad sign for the future of the cartilage. </a:t>
            </a:r>
            <a:endParaRPr lang="en-US" dirty="0"/>
          </a:p>
        </p:txBody>
      </p:sp>
      <p:sp>
        <p:nvSpPr>
          <p:cNvPr id="4" name="Slide Number Placeholder 3"/>
          <p:cNvSpPr>
            <a:spLocks noGrp="1"/>
          </p:cNvSpPr>
          <p:nvPr>
            <p:ph type="sldNum" sz="quarter" idx="10"/>
          </p:nvPr>
        </p:nvSpPr>
        <p:spPr/>
        <p:txBody>
          <a:bodyPr/>
          <a:lstStyle/>
          <a:p>
            <a:fld id="{506E08F4-CA23-4CBB-9DF4-9F3249557487}" type="slidenum">
              <a:rPr lang="en-US" smtClean="0"/>
              <a:pPr/>
              <a:t>22</a:t>
            </a:fld>
            <a:endParaRPr lang="en-US"/>
          </a:p>
        </p:txBody>
      </p:sp>
    </p:spTree>
    <p:extLst>
      <p:ext uri="{BB962C8B-B14F-4D97-AF65-F5344CB8AC3E}">
        <p14:creationId xmlns:p14="http://schemas.microsoft.com/office/powerpoint/2010/main" val="16750919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the matrix of the cartilage</a:t>
            </a:r>
            <a:r>
              <a:rPr lang="en-US" baseline="0" dirty="0" smtClean="0"/>
              <a:t> continues to breakdown the cartilage cells, chondrocytes, desperately try to save the cartilage but to no avail. </a:t>
            </a:r>
          </a:p>
          <a:p>
            <a:endParaRPr lang="en-US" dirty="0" smtClean="0"/>
          </a:p>
          <a:p>
            <a:r>
              <a:rPr lang="en-US" baseline="0" dirty="0" smtClean="0"/>
              <a:t>The repetitive over loading and inflammation ensures that the chondrocytes are fighting a losing battle. </a:t>
            </a:r>
          </a:p>
          <a:p>
            <a:endParaRPr lang="en-US" dirty="0" smtClean="0"/>
          </a:p>
          <a:p>
            <a:r>
              <a:rPr lang="en-US" baseline="0" dirty="0" smtClean="0"/>
              <a:t>Eventually the chondrocytes begin to change themselves and eventually fail. As this is occurring the cartilage is being compromised at the superficial and deep regions.  </a:t>
            </a:r>
          </a:p>
          <a:p>
            <a:endParaRPr lang="en-US" dirty="0" smtClean="0"/>
          </a:p>
        </p:txBody>
      </p:sp>
      <p:sp>
        <p:nvSpPr>
          <p:cNvPr id="4" name="Slide Number Placeholder 3"/>
          <p:cNvSpPr>
            <a:spLocks noGrp="1"/>
          </p:cNvSpPr>
          <p:nvPr>
            <p:ph type="sldNum" sz="quarter" idx="10"/>
          </p:nvPr>
        </p:nvSpPr>
        <p:spPr/>
        <p:txBody>
          <a:bodyPr/>
          <a:lstStyle/>
          <a:p>
            <a:fld id="{506E08F4-CA23-4CBB-9DF4-9F3249557487}" type="slidenum">
              <a:rPr lang="en-US" smtClean="0"/>
              <a:pPr/>
              <a:t>23</a:t>
            </a:fld>
            <a:endParaRPr lang="en-US"/>
          </a:p>
        </p:txBody>
      </p:sp>
    </p:spTree>
    <p:extLst>
      <p:ext uri="{BB962C8B-B14F-4D97-AF65-F5344CB8AC3E}">
        <p14:creationId xmlns:p14="http://schemas.microsoft.com/office/powerpoint/2010/main" val="105170453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On the superficial side, the cartilage is slowly eroding while on the deep side, next to the bone, dramatic changes begin to occur that once again remind us of a growth plate or osteophyte. </a:t>
            </a:r>
          </a:p>
          <a:p>
            <a:endParaRPr lang="en-US" dirty="0" smtClean="0"/>
          </a:p>
          <a:p>
            <a:r>
              <a:rPr lang="en-US" baseline="0" dirty="0" smtClean="0"/>
              <a:t>Healthy cartilage should have no blood vessels and no nerves but as osteoarthritis progresses blood vessels and nerves infiltrate the cartilage from the bone and the cartilage is converted into bone. </a:t>
            </a:r>
            <a:endParaRPr lang="en-US" dirty="0"/>
          </a:p>
        </p:txBody>
      </p:sp>
      <p:sp>
        <p:nvSpPr>
          <p:cNvPr id="4" name="Slide Number Placeholder 3"/>
          <p:cNvSpPr>
            <a:spLocks noGrp="1"/>
          </p:cNvSpPr>
          <p:nvPr>
            <p:ph type="sldNum" sz="quarter" idx="10"/>
          </p:nvPr>
        </p:nvSpPr>
        <p:spPr/>
        <p:txBody>
          <a:bodyPr/>
          <a:lstStyle/>
          <a:p>
            <a:fld id="{506E08F4-CA23-4CBB-9DF4-9F3249557487}" type="slidenum">
              <a:rPr lang="en-US" smtClean="0"/>
              <a:pPr/>
              <a:t>24</a:t>
            </a:fld>
            <a:endParaRPr lang="en-US"/>
          </a:p>
        </p:txBody>
      </p:sp>
    </p:spTree>
    <p:extLst>
      <p:ext uri="{BB962C8B-B14F-4D97-AF65-F5344CB8AC3E}">
        <p14:creationId xmlns:p14="http://schemas.microsoft.com/office/powerpoint/2010/main" val="105170453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Understanding how cartilage is changing in osteoarthritis is important because it’s a tissue that may be a key piece in</a:t>
            </a:r>
            <a:r>
              <a:rPr lang="en-US" baseline="0" dirty="0" smtClean="0"/>
              <a:t> the </a:t>
            </a:r>
            <a:r>
              <a:rPr lang="en-US" dirty="0" smtClean="0"/>
              <a:t>osteoarthritis </a:t>
            </a:r>
            <a:r>
              <a:rPr lang="en-US" baseline="0" dirty="0" smtClean="0"/>
              <a:t>puzzle. </a:t>
            </a:r>
          </a:p>
          <a:p>
            <a:endParaRPr lang="en-US" dirty="0" smtClean="0"/>
          </a:p>
          <a:p>
            <a:r>
              <a:rPr lang="en-US" baseline="0" dirty="0" smtClean="0"/>
              <a:t>It’s directly touching the bone and then on the other side it’s fragments may be agitating the synovium. </a:t>
            </a:r>
          </a:p>
          <a:p>
            <a:endParaRPr lang="en-US" dirty="0" smtClean="0"/>
          </a:p>
          <a:p>
            <a:r>
              <a:rPr lang="en-US" baseline="0" dirty="0" smtClean="0"/>
              <a:t>Traditionally, OA has been conceptualized as a disease defined by cartilage loss but by now you’re hopefully starting to see that cartilage change is an important aspect of osteoarthritis that is intertwined with the other tissues. </a:t>
            </a:r>
          </a:p>
        </p:txBody>
      </p:sp>
      <p:sp>
        <p:nvSpPr>
          <p:cNvPr id="4" name="Slide Number Placeholder 3"/>
          <p:cNvSpPr>
            <a:spLocks noGrp="1"/>
          </p:cNvSpPr>
          <p:nvPr>
            <p:ph type="sldNum" sz="quarter" idx="10"/>
          </p:nvPr>
        </p:nvSpPr>
        <p:spPr/>
        <p:txBody>
          <a:bodyPr/>
          <a:lstStyle/>
          <a:p>
            <a:fld id="{506E08F4-CA23-4CBB-9DF4-9F3249557487}" type="slidenum">
              <a:rPr lang="en-US" smtClean="0"/>
              <a:pPr/>
              <a:t>25</a:t>
            </a:fld>
            <a:endParaRPr lang="en-US"/>
          </a:p>
        </p:txBody>
      </p:sp>
    </p:spTree>
    <p:extLst>
      <p:ext uri="{BB962C8B-B14F-4D97-AF65-F5344CB8AC3E}">
        <p14:creationId xmlns:p14="http://schemas.microsoft.com/office/powerpoint/2010/main" val="18295074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As</a:t>
            </a:r>
            <a:r>
              <a:rPr lang="en-US" baseline="0" dirty="0" smtClean="0"/>
              <a:t> I just mentioned the synovial membrane maybe another important aspect of osteoarthritis. </a:t>
            </a:r>
          </a:p>
          <a:p>
            <a:endParaRPr lang="en-US" dirty="0" smtClean="0"/>
          </a:p>
          <a:p>
            <a:r>
              <a:rPr lang="en-US" baseline="0" dirty="0" smtClean="0"/>
              <a:t>However, it is unclear how early the synovium becomes involved; but almost half of individuals undergoing a partial meniscectomy following a traumatic knee injury show signs of inflammation in their synovium.</a:t>
            </a:r>
            <a:endParaRPr lang="en-US" dirty="0" smtClean="0"/>
          </a:p>
          <a:p>
            <a:endParaRPr lang="en-US" dirty="0" smtClean="0"/>
          </a:p>
        </p:txBody>
      </p:sp>
      <p:sp>
        <p:nvSpPr>
          <p:cNvPr id="4" name="Slide Number Placeholder 3"/>
          <p:cNvSpPr>
            <a:spLocks noGrp="1"/>
          </p:cNvSpPr>
          <p:nvPr>
            <p:ph type="sldNum" sz="quarter" idx="10"/>
          </p:nvPr>
        </p:nvSpPr>
        <p:spPr/>
        <p:txBody>
          <a:bodyPr/>
          <a:lstStyle/>
          <a:p>
            <a:fld id="{506E08F4-CA23-4CBB-9DF4-9F3249557487}" type="slidenum">
              <a:rPr lang="en-US" smtClean="0"/>
              <a:pPr/>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smtClean="0"/>
              <a:t>In a degenerating joint the synovium</a:t>
            </a:r>
            <a:r>
              <a:rPr lang="en-US" baseline="0" dirty="0" smtClean="0"/>
              <a:t> can be agitated by fragments of the cartilage which can cause it to produce more inflammatory and catabolic mediators. </a:t>
            </a:r>
          </a:p>
          <a:p>
            <a:pPr defTabSz="931774">
              <a:defRPr/>
            </a:pPr>
            <a:endParaRPr lang="en-US" dirty="0" smtClean="0"/>
          </a:p>
          <a:p>
            <a:pPr defTabSz="931774">
              <a:defRPr/>
            </a:pPr>
            <a:r>
              <a:rPr lang="en-US" baseline="0" dirty="0" smtClean="0"/>
              <a:t>It’s interesting to note that biopsies from knees with osteoarthritis tend to show that about a third to half of knees have notable synovial inflammation and some of these can be quite pronounced. </a:t>
            </a:r>
          </a:p>
          <a:p>
            <a:pPr defTabSz="931774">
              <a:defRPr/>
            </a:pPr>
            <a:endParaRPr lang="en-US" dirty="0" smtClean="0"/>
          </a:p>
          <a:p>
            <a:pPr defTabSz="931774">
              <a:defRPr/>
            </a:pPr>
            <a:r>
              <a:rPr lang="en-US" baseline="0" dirty="0" smtClean="0"/>
              <a:t>As the OA progress the synovium has more activated cells, and develops more blood vessels. Furthermore, the synovium gains a larger surface, thickens, and becomes fibrotic. </a:t>
            </a:r>
          </a:p>
          <a:p>
            <a:pPr defTabSz="931774">
              <a:defRPr/>
            </a:pPr>
            <a:endParaRPr lang="en-US" baseline="0" dirty="0" smtClean="0"/>
          </a:p>
          <a:p>
            <a:pPr defTabSz="931774">
              <a:defRPr/>
            </a:pPr>
            <a:endParaRPr lang="en-US" baseline="0" dirty="0" smtClean="0"/>
          </a:p>
          <a:p>
            <a:r>
              <a:rPr lang="en-US" sz="1200" kern="1200" dirty="0" smtClean="0">
                <a:solidFill>
                  <a:schemeClr val="tx1"/>
                </a:solidFill>
                <a:latin typeface="+mn-lt"/>
                <a:ea typeface="+mn-ea"/>
                <a:cs typeface="+mn-cs"/>
              </a:rPr>
              <a:t>Figure</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a depicts normal appearing synovial membrane with a thin lining layer and loose connective tissue subintimal layer. The section in panel b demonstrates synovial lining hyperplasia (arrow), villous hyperplasia (arrowhead), </a:t>
            </a:r>
            <a:r>
              <a:rPr lang="en-US" sz="1200" kern="1200" dirty="0" err="1" smtClean="0">
                <a:solidFill>
                  <a:schemeClr val="tx1"/>
                </a:solidFill>
                <a:latin typeface="+mn-lt"/>
                <a:ea typeface="+mn-ea"/>
                <a:cs typeface="+mn-cs"/>
              </a:rPr>
              <a:t>ﬁbrosis</a:t>
            </a:r>
            <a:r>
              <a:rPr lang="en-US" sz="1200" kern="1200" dirty="0" smtClean="0">
                <a:solidFill>
                  <a:schemeClr val="tx1"/>
                </a:solidFill>
                <a:latin typeface="+mn-lt"/>
                <a:ea typeface="+mn-ea"/>
                <a:cs typeface="+mn-cs"/>
              </a:rPr>
              <a:t> (star) and perivascular mononuclear cell </a:t>
            </a:r>
            <a:r>
              <a:rPr lang="en-US" sz="1200" kern="1200" dirty="0" err="1" smtClean="0">
                <a:solidFill>
                  <a:schemeClr val="tx1"/>
                </a:solidFill>
                <a:latin typeface="+mn-lt"/>
                <a:ea typeface="+mn-ea"/>
                <a:cs typeface="+mn-cs"/>
              </a:rPr>
              <a:t>inﬁltrates</a:t>
            </a:r>
            <a:r>
              <a:rPr lang="en-US" sz="1200" kern="1200" dirty="0" smtClean="0">
                <a:solidFill>
                  <a:schemeClr val="tx1"/>
                </a:solidFill>
                <a:latin typeface="+mn-lt"/>
                <a:ea typeface="+mn-ea"/>
                <a:cs typeface="+mn-cs"/>
              </a:rPr>
              <a:t> (double-headed arrow) which are histopathologic features often observed in OA. </a:t>
            </a:r>
            <a:endParaRPr lang="en-US" dirty="0"/>
          </a:p>
        </p:txBody>
      </p:sp>
      <p:sp>
        <p:nvSpPr>
          <p:cNvPr id="4" name="Slide Number Placeholder 3"/>
          <p:cNvSpPr>
            <a:spLocks noGrp="1"/>
          </p:cNvSpPr>
          <p:nvPr>
            <p:ph type="sldNum" sz="quarter" idx="10"/>
          </p:nvPr>
        </p:nvSpPr>
        <p:spPr/>
        <p:txBody>
          <a:bodyPr/>
          <a:lstStyle/>
          <a:p>
            <a:fld id="{506E08F4-CA23-4CBB-9DF4-9F3249557487}" type="slidenum">
              <a:rPr lang="en-US" smtClean="0"/>
              <a:pPr/>
              <a:t>27</a:t>
            </a:fld>
            <a:endParaRPr lang="en-US"/>
          </a:p>
        </p:txBody>
      </p:sp>
    </p:spTree>
    <p:extLst>
      <p:ext uri="{BB962C8B-B14F-4D97-AF65-F5344CB8AC3E}">
        <p14:creationId xmlns:p14="http://schemas.microsoft.com/office/powerpoint/2010/main" val="178780881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a:t>
            </a:r>
            <a:r>
              <a:rPr lang="en-US" baseline="0" dirty="0" smtClean="0"/>
              <a:t> still have a lot to learn about the role of the synovium but it seems to be key to a vicious cycle in which effusion and synovitis promote cartilage breakdown and the fragments from the cartilage further agitate the synovium. </a:t>
            </a:r>
            <a:endParaRPr lang="en-US" dirty="0"/>
          </a:p>
        </p:txBody>
      </p:sp>
      <p:sp>
        <p:nvSpPr>
          <p:cNvPr id="4" name="Slide Number Placeholder 3"/>
          <p:cNvSpPr>
            <a:spLocks noGrp="1"/>
          </p:cNvSpPr>
          <p:nvPr>
            <p:ph type="sldNum" sz="quarter" idx="10"/>
          </p:nvPr>
        </p:nvSpPr>
        <p:spPr/>
        <p:txBody>
          <a:bodyPr/>
          <a:lstStyle/>
          <a:p>
            <a:fld id="{506E08F4-CA23-4CBB-9DF4-9F3249557487}" type="slidenum">
              <a:rPr lang="en-US" smtClean="0"/>
              <a:pPr/>
              <a:t>28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synovium is important to osteoarthritis because synovial inflammation may be related to disease severity</a:t>
            </a:r>
            <a:r>
              <a:rPr lang="en-US" baseline="0" dirty="0" smtClean="0"/>
              <a:t>. Furthermore, synovitis and effusion on MRI are related to symptoms and the risk of OA progression. </a:t>
            </a:r>
          </a:p>
          <a:p>
            <a:endParaRPr lang="en-US" dirty="0" smtClean="0"/>
          </a:p>
          <a:p>
            <a:r>
              <a:rPr lang="en-US" baseline="0" dirty="0" smtClean="0"/>
              <a:t>Finally, changes to the synovium can alter the composition of synovial fluid.</a:t>
            </a:r>
            <a:endParaRPr lang="en-US" dirty="0"/>
          </a:p>
        </p:txBody>
      </p:sp>
      <p:sp>
        <p:nvSpPr>
          <p:cNvPr id="4" name="Slide Number Placeholder 3"/>
          <p:cNvSpPr>
            <a:spLocks noGrp="1"/>
          </p:cNvSpPr>
          <p:nvPr>
            <p:ph type="sldNum" sz="quarter" idx="10"/>
          </p:nvPr>
        </p:nvSpPr>
        <p:spPr/>
        <p:txBody>
          <a:bodyPr/>
          <a:lstStyle/>
          <a:p>
            <a:fld id="{506E08F4-CA23-4CBB-9DF4-9F3249557487}" type="slidenum">
              <a:rPr lang="en-US" smtClean="0"/>
              <a:pPr/>
              <a:t>29</a:t>
            </a:fld>
            <a:endParaRPr lang="en-US"/>
          </a:p>
        </p:txBody>
      </p:sp>
    </p:spTree>
    <p:extLst>
      <p:ext uri="{BB962C8B-B14F-4D97-AF65-F5344CB8AC3E}">
        <p14:creationId xmlns:p14="http://schemas.microsoft.com/office/powerpoint/2010/main" val="182147093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synovial</a:t>
            </a:r>
            <a:r>
              <a:rPr lang="en-US" baseline="0" dirty="0" smtClean="0"/>
              <a:t> fluid is important because it lubricates and nourishes the articular cartilage. </a:t>
            </a:r>
          </a:p>
          <a:p>
            <a:endParaRPr lang="en-US" dirty="0" smtClean="0"/>
          </a:p>
          <a:p>
            <a:r>
              <a:rPr lang="en-US" baseline="0" dirty="0" smtClean="0"/>
              <a:t>Unfortunately, as OA progresses the synovial fluid become less viscous, which compromises its ability to lubricate the cartilage. </a:t>
            </a:r>
          </a:p>
          <a:p>
            <a:endParaRPr lang="en-US" dirty="0" smtClean="0"/>
          </a:p>
          <a:p>
            <a:r>
              <a:rPr lang="en-US" baseline="0" dirty="0" smtClean="0"/>
              <a:t>In recent years, it has also become apparent, that at least in the early stages of osteoarthritis, there may be an increase in the number of multipotent stem cells in the synovial fluid. While it remains unclear how these stem cells influence or change with osteoarthritis progression, it does raise questions about whether they could be used to facilitate regeneration in the early stages of joint degeneration.</a:t>
            </a:r>
          </a:p>
          <a:p>
            <a:endParaRPr lang="en-US" baseline="0" dirty="0" smtClean="0"/>
          </a:p>
          <a:p>
            <a:r>
              <a:rPr lang="en-US" baseline="0" dirty="0" smtClean="0"/>
              <a:t>In addition to an increase in stem cells, the synovial fluid becomes contaminated with cartilage fragments as well as inflammatory and catabolic mediators from various tissues. </a:t>
            </a:r>
          </a:p>
          <a:p>
            <a:endParaRPr lang="en-US" dirty="0" smtClean="0"/>
          </a:p>
          <a:p>
            <a:endParaRPr lang="en-US" baseline="0" dirty="0" smtClean="0"/>
          </a:p>
          <a:p>
            <a:r>
              <a:rPr lang="en-US" dirty="0" smtClean="0">
                <a:hlinkClick r:id="rId3"/>
              </a:rPr>
              <a:t>Image:</a:t>
            </a:r>
            <a:r>
              <a:rPr lang="en-US" baseline="0" dirty="0" smtClean="0">
                <a:hlinkClick r:id="rId3"/>
              </a:rPr>
              <a:t> </a:t>
            </a:r>
            <a:r>
              <a:rPr lang="en-US" dirty="0" smtClean="0">
                <a:hlinkClick r:id="rId3"/>
              </a:rPr>
              <a:t>http://www.modot.mo.gov/ehp/images/WaterPollution.jpg</a:t>
            </a:r>
            <a:endParaRPr lang="en-US" dirty="0"/>
          </a:p>
        </p:txBody>
      </p:sp>
      <p:sp>
        <p:nvSpPr>
          <p:cNvPr id="4" name="Slide Number Placeholder 3"/>
          <p:cNvSpPr>
            <a:spLocks noGrp="1"/>
          </p:cNvSpPr>
          <p:nvPr>
            <p:ph type="sldNum" sz="quarter" idx="10"/>
          </p:nvPr>
        </p:nvSpPr>
        <p:spPr/>
        <p:txBody>
          <a:bodyPr/>
          <a:lstStyle/>
          <a:p>
            <a:fld id="{506E08F4-CA23-4CBB-9DF4-9F3249557487}" type="slidenum">
              <a:rPr lang="en-US" smtClean="0"/>
              <a:pPr/>
              <a:t>30</a:t>
            </a:fld>
            <a:endParaRPr lang="en-US"/>
          </a:p>
        </p:txBody>
      </p:sp>
    </p:spTree>
    <p:extLst>
      <p:ext uri="{BB962C8B-B14F-4D97-AF65-F5344CB8AC3E}">
        <p14:creationId xmlns:p14="http://schemas.microsoft.com/office/powerpoint/2010/main" val="395248524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changes to the composition of the synovial fluid leads to greater cartilage friction and an increased risk of cartilage loss. </a:t>
            </a:r>
          </a:p>
          <a:p>
            <a:endParaRPr lang="en-US" dirty="0" smtClean="0"/>
          </a:p>
          <a:p>
            <a:r>
              <a:rPr lang="en-US" baseline="0" dirty="0" smtClean="0"/>
              <a:t>Plus it acts as an intermediary that can facilitate progression between the different tissues of the joint. </a:t>
            </a:r>
          </a:p>
          <a:p>
            <a:endParaRPr lang="en-US" dirty="0" smtClean="0"/>
          </a:p>
          <a:p>
            <a:r>
              <a:rPr lang="en-US" baseline="0" dirty="0" smtClean="0"/>
              <a:t>While this represents a distinct disadvantage for the joint, it may be a potential tissue we can sample to assess the health of the joint and may represent a therapeutic target, as we’ve seen with hyaluronic acid injections.</a:t>
            </a:r>
            <a:endParaRPr lang="en-US" dirty="0"/>
          </a:p>
        </p:txBody>
      </p:sp>
      <p:sp>
        <p:nvSpPr>
          <p:cNvPr id="4" name="Slide Number Placeholder 3"/>
          <p:cNvSpPr>
            <a:spLocks noGrp="1"/>
          </p:cNvSpPr>
          <p:nvPr>
            <p:ph type="sldNum" sz="quarter" idx="10"/>
          </p:nvPr>
        </p:nvSpPr>
        <p:spPr/>
        <p:txBody>
          <a:bodyPr/>
          <a:lstStyle/>
          <a:p>
            <a:fld id="{506E08F4-CA23-4CBB-9DF4-9F3249557487}" type="slidenum">
              <a:rPr lang="en-US" smtClean="0"/>
              <a:pPr/>
              <a:t>31</a:t>
            </a:fld>
            <a:endParaRPr lang="en-US"/>
          </a:p>
        </p:txBody>
      </p:sp>
    </p:spTree>
    <p:extLst>
      <p:ext uri="{BB962C8B-B14F-4D97-AF65-F5344CB8AC3E}">
        <p14:creationId xmlns:p14="http://schemas.microsoft.com/office/powerpoint/2010/main" val="116172900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While I’ve focused</a:t>
            </a:r>
            <a:r>
              <a:rPr lang="en-US" baseline="0" dirty="0" smtClean="0"/>
              <a:t> on bone, cartilage, and synovium we can’t lose sight of the fact that all of the tissues in the joint become compromised. </a:t>
            </a:r>
          </a:p>
          <a:p>
            <a:endParaRPr lang="en-US" dirty="0" smtClean="0"/>
          </a:p>
          <a:p>
            <a:r>
              <a:rPr lang="en-US" baseline="0" dirty="0" smtClean="0"/>
              <a:t>This includes articular structures, like the meniscus and labrum, as well as ligaments and musculotendinous structures. </a:t>
            </a:r>
          </a:p>
          <a:p>
            <a:endParaRPr lang="en-US" dirty="0" smtClean="0"/>
          </a:p>
          <a:p>
            <a:r>
              <a:rPr lang="en-US" baseline="0" dirty="0" smtClean="0"/>
              <a:t>Changes to these structures can increase the risk of OA onset and progression.</a:t>
            </a:r>
          </a:p>
          <a:p>
            <a:endParaRPr lang="en-US" dirty="0" smtClean="0"/>
          </a:p>
          <a:p>
            <a:r>
              <a:rPr lang="en-US" baseline="0" dirty="0" smtClean="0"/>
              <a:t>For example, meniscal damage can be a risk factor for OA but there is also signs that it’s structure becomes compromised with osteoarthritis</a:t>
            </a:r>
            <a:r>
              <a:rPr lang="en-US" dirty="0" smtClean="0"/>
              <a:t>, and this may increase the risk of further joint degeneration.</a:t>
            </a:r>
            <a:endParaRPr lang="en-US" baseline="0" dirty="0" smtClean="0"/>
          </a:p>
          <a:p>
            <a:endParaRPr lang="en-US" dirty="0" smtClean="0"/>
          </a:p>
          <a:p>
            <a:r>
              <a:rPr lang="en-US" baseline="0" dirty="0" smtClean="0"/>
              <a:t>Overall, when a joint begins a path towards joint failure we must be concerned about the entire joint not just one or two tissues.</a:t>
            </a:r>
            <a:endParaRPr lang="en-US" dirty="0"/>
          </a:p>
        </p:txBody>
      </p:sp>
      <p:sp>
        <p:nvSpPr>
          <p:cNvPr id="4" name="Slide Number Placeholder 3"/>
          <p:cNvSpPr>
            <a:spLocks noGrp="1"/>
          </p:cNvSpPr>
          <p:nvPr>
            <p:ph type="sldNum" sz="quarter" idx="10"/>
          </p:nvPr>
        </p:nvSpPr>
        <p:spPr/>
        <p:txBody>
          <a:bodyPr/>
          <a:lstStyle/>
          <a:p>
            <a:fld id="{506E08F4-CA23-4CBB-9DF4-9F3249557487}" type="slidenum">
              <a:rPr lang="en-US" smtClean="0"/>
              <a:pPr/>
              <a:t>32</a:t>
            </a:fld>
            <a:endParaRPr lang="en-US"/>
          </a:p>
        </p:txBody>
      </p:sp>
    </p:spTree>
    <p:extLst>
      <p:ext uri="{BB962C8B-B14F-4D97-AF65-F5344CB8AC3E}">
        <p14:creationId xmlns:p14="http://schemas.microsoft.com/office/powerpoint/2010/main" val="58622456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smtClean="0"/>
              <a:t>But beyond the specific joint we must</a:t>
            </a:r>
            <a:r>
              <a:rPr lang="en-US" baseline="0" dirty="0" smtClean="0"/>
              <a:t> not lose sight of the patient overall. </a:t>
            </a:r>
          </a:p>
          <a:p>
            <a:pPr defTabSz="931774">
              <a:defRPr/>
            </a:pPr>
            <a:endParaRPr lang="en-US" dirty="0" smtClean="0"/>
          </a:p>
          <a:p>
            <a:pPr defTabSz="931774">
              <a:defRPr/>
            </a:pPr>
            <a:r>
              <a:rPr lang="en-US" baseline="0" dirty="0" smtClean="0"/>
              <a:t>After all, osteoarthritis is not just a disease characterized by structural changes but also an illness defined by patient-reported symptoms and functional limitations.</a:t>
            </a:r>
          </a:p>
          <a:p>
            <a:pPr defTabSz="931774">
              <a:defRPr/>
            </a:pPr>
            <a:endParaRPr lang="en-US" dirty="0" smtClean="0"/>
          </a:p>
          <a:p>
            <a:pPr defTabSz="931774">
              <a:defRPr/>
            </a:pPr>
            <a:r>
              <a:rPr lang="en-US" baseline="0" dirty="0" smtClean="0"/>
              <a:t>When we consider the OA symptoms we can discuss them based on their severity, frequency, and predictability. </a:t>
            </a:r>
          </a:p>
          <a:p>
            <a:pPr defTabSz="931774">
              <a:defRPr/>
            </a:pPr>
            <a:endParaRPr lang="en-US" dirty="0" smtClean="0"/>
          </a:p>
          <a:p>
            <a:pPr defTabSz="931774">
              <a:defRPr/>
            </a:pPr>
            <a:r>
              <a:rPr lang="en-US" baseline="0" dirty="0" smtClean="0"/>
              <a:t>In focus groups, patients have reported that i</a:t>
            </a:r>
            <a:r>
              <a:rPr lang="en-US" dirty="0" smtClean="0"/>
              <a:t>ntense, unpredictable, intermittent pain has a greater impact on quality of life than constant “background” pain.</a:t>
            </a:r>
          </a:p>
          <a:p>
            <a:endParaRPr lang="en-US" dirty="0"/>
          </a:p>
        </p:txBody>
      </p:sp>
      <p:sp>
        <p:nvSpPr>
          <p:cNvPr id="4" name="Slide Number Placeholder 3"/>
          <p:cNvSpPr>
            <a:spLocks noGrp="1"/>
          </p:cNvSpPr>
          <p:nvPr>
            <p:ph type="sldNum" sz="quarter" idx="10"/>
          </p:nvPr>
        </p:nvSpPr>
        <p:spPr/>
        <p:txBody>
          <a:bodyPr/>
          <a:lstStyle/>
          <a:p>
            <a:fld id="{506E08F4-CA23-4CBB-9DF4-9F3249557487}" type="slidenum">
              <a:rPr lang="en-US" smtClean="0"/>
              <a:pPr/>
              <a:t>33</a:t>
            </a:fld>
            <a:endParaRPr lang="en-US"/>
          </a:p>
        </p:txBody>
      </p:sp>
    </p:spTree>
    <p:extLst>
      <p:ext uri="{BB962C8B-B14F-4D97-AF65-F5344CB8AC3E}">
        <p14:creationId xmlns:p14="http://schemas.microsoft.com/office/powerpoint/2010/main" val="259340034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baseline="0" dirty="0" smtClean="0"/>
              <a:t>As osteoarthritis progresses, patients often progress from reporting mild to moderate intermittent pain, particularly after an agitating event, to more constant mild pain. </a:t>
            </a:r>
          </a:p>
          <a:p>
            <a:pPr defTabSz="931774">
              <a:defRPr/>
            </a:pPr>
            <a:endParaRPr lang="en-US" dirty="0" smtClean="0"/>
          </a:p>
          <a:p>
            <a:pPr defTabSz="931774">
              <a:defRPr/>
            </a:pPr>
            <a:r>
              <a:rPr lang="en-US" baseline="0" dirty="0" smtClean="0"/>
              <a:t>Eventually the patient complains of moderate to severe constant pain with or without intense intermittent pain. </a:t>
            </a:r>
            <a:endParaRPr lang="en-US" dirty="0"/>
          </a:p>
        </p:txBody>
      </p:sp>
      <p:sp>
        <p:nvSpPr>
          <p:cNvPr id="4" name="Slide Number Placeholder 3"/>
          <p:cNvSpPr>
            <a:spLocks noGrp="1"/>
          </p:cNvSpPr>
          <p:nvPr>
            <p:ph type="sldNum" sz="quarter" idx="10"/>
          </p:nvPr>
        </p:nvSpPr>
        <p:spPr/>
        <p:txBody>
          <a:bodyPr/>
          <a:lstStyle/>
          <a:p>
            <a:fld id="{506E08F4-CA23-4CBB-9DF4-9F3249557487}" type="slidenum">
              <a:rPr lang="en-US" smtClean="0"/>
              <a:pPr/>
              <a:t>34</a:t>
            </a:fld>
            <a:endParaRPr lang="en-US"/>
          </a:p>
        </p:txBody>
      </p:sp>
    </p:spTree>
    <p:extLst>
      <p:ext uri="{BB962C8B-B14F-4D97-AF65-F5344CB8AC3E}">
        <p14:creationId xmlns:p14="http://schemas.microsoft.com/office/powerpoint/2010/main" val="76354751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Besides</a:t>
            </a:r>
            <a:r>
              <a:rPr lang="en-US" baseline="0" dirty="0" smtClean="0"/>
              <a:t> patient-reported symptoms we also need to consider how OA might impact the rest of the body. </a:t>
            </a:r>
          </a:p>
          <a:p>
            <a:endParaRPr lang="en-US" dirty="0" smtClean="0"/>
          </a:p>
          <a:p>
            <a:r>
              <a:rPr lang="en-US" baseline="0" dirty="0" smtClean="0"/>
              <a:t>For example, osteoarthritis pain, disability, and fatigue may lead to greater depressed moods which can further propagate a vicious pain-disability-fatigue-depression cycle.  </a:t>
            </a:r>
          </a:p>
          <a:p>
            <a:endParaRPr lang="en-US" dirty="0" smtClean="0"/>
          </a:p>
          <a:p>
            <a:r>
              <a:rPr lang="en-US" baseline="0" dirty="0" smtClean="0"/>
              <a:t>This is also concerning since depression may alter the vagus nerve which could promote systemic inflammation and create an inflammation-depression loop. </a:t>
            </a:r>
          </a:p>
          <a:p>
            <a:endParaRPr lang="en-US" dirty="0" smtClean="0"/>
          </a:p>
          <a:p>
            <a:r>
              <a:rPr lang="en-US" baseline="0" dirty="0" smtClean="0"/>
              <a:t>This may be particularly troubling if future research verifies a recent animal study that suggested that osteoarthritis accelerated the development of </a:t>
            </a:r>
            <a:r>
              <a:rPr lang="en-US" baseline="0" dirty="0" err="1" smtClean="0"/>
              <a:t>neuroinflammation</a:t>
            </a:r>
            <a:r>
              <a:rPr lang="en-US" baseline="0" dirty="0" smtClean="0"/>
              <a:t> and may influence the progression of Alzheimer’s Disease. </a:t>
            </a:r>
          </a:p>
          <a:p>
            <a:endParaRPr lang="en-US" dirty="0" smtClean="0"/>
          </a:p>
          <a:p>
            <a:r>
              <a:rPr lang="en-US" baseline="0" dirty="0" smtClean="0"/>
              <a:t>Even beyond the central nervous system we are just beginning to understand the complex relationship osteoarthritis may have with other tissues and other chronic diseases. </a:t>
            </a:r>
            <a:endParaRPr lang="en-US" dirty="0"/>
          </a:p>
        </p:txBody>
      </p:sp>
      <p:sp>
        <p:nvSpPr>
          <p:cNvPr id="4" name="Slide Number Placeholder 3"/>
          <p:cNvSpPr>
            <a:spLocks noGrp="1"/>
          </p:cNvSpPr>
          <p:nvPr>
            <p:ph type="sldNum" sz="quarter" idx="10"/>
          </p:nvPr>
        </p:nvSpPr>
        <p:spPr/>
        <p:txBody>
          <a:bodyPr/>
          <a:lstStyle/>
          <a:p>
            <a:fld id="{506E08F4-CA23-4CBB-9DF4-9F3249557487}" type="slidenum">
              <a:rPr lang="en-US" smtClean="0"/>
              <a:pPr/>
              <a:t>35</a:t>
            </a:fld>
            <a:endParaRPr lang="en-US"/>
          </a:p>
        </p:txBody>
      </p:sp>
    </p:spTree>
    <p:extLst>
      <p:ext uri="{BB962C8B-B14F-4D97-AF65-F5344CB8AC3E}">
        <p14:creationId xmlns:p14="http://schemas.microsoft.com/office/powerpoint/2010/main" val="136641552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In fact some have suggested that osteoarthritis should be considered a component of metabolic syndrome. </a:t>
            </a:r>
          </a:p>
          <a:p>
            <a:endParaRPr lang="en-US" dirty="0" smtClean="0"/>
          </a:p>
          <a:p>
            <a:r>
              <a:rPr lang="en-US" baseline="0" dirty="0" smtClean="0"/>
              <a:t>As we learn more about how OA is related to other chronic  conditions like diabetes and obesity we are faced with a growing question: Are the typical chronic diseases just innocent bystanders to aging and obesity or are they partners in crime propagating each other along. If they are interconnected, then after joint trauma what else might the patient be at increased risk for besides osteoarthritis? </a:t>
            </a:r>
          </a:p>
          <a:p>
            <a:endParaRPr lang="en-US" dirty="0" smtClean="0"/>
          </a:p>
          <a:p>
            <a:r>
              <a:rPr lang="en-US" baseline="0" dirty="0" smtClean="0"/>
              <a:t>This highlights the importance of us as athletic trainers to help reduce the risk of joint trauma, ensure proper injury management, encourage research to reduce the risk of OA, and educate our injured population on their risks and means of reducing them.</a:t>
            </a:r>
            <a:endParaRPr lang="en-US" dirty="0"/>
          </a:p>
        </p:txBody>
      </p:sp>
      <p:sp>
        <p:nvSpPr>
          <p:cNvPr id="4" name="Slide Number Placeholder 3"/>
          <p:cNvSpPr>
            <a:spLocks noGrp="1"/>
          </p:cNvSpPr>
          <p:nvPr>
            <p:ph type="sldNum" sz="quarter" idx="10"/>
          </p:nvPr>
        </p:nvSpPr>
        <p:spPr/>
        <p:txBody>
          <a:bodyPr/>
          <a:lstStyle/>
          <a:p>
            <a:fld id="{506E08F4-CA23-4CBB-9DF4-9F3249557487}" type="slidenum">
              <a:rPr lang="en-US" smtClean="0"/>
              <a:pPr/>
              <a:t>36</a:t>
            </a:fld>
            <a:endParaRPr lang="en-US"/>
          </a:p>
        </p:txBody>
      </p:sp>
    </p:spTree>
    <p:extLst>
      <p:ext uri="{BB962C8B-B14F-4D97-AF65-F5344CB8AC3E}">
        <p14:creationId xmlns:p14="http://schemas.microsoft.com/office/powerpoint/2010/main" val="28307301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Before we discuss end-stage osteoarthritis,</a:t>
            </a:r>
            <a:r>
              <a:rPr lang="en-US" baseline="0" dirty="0" smtClean="0"/>
              <a:t> I’d like to pause a moment. Earlier, when discussing bone changes, I posed the question of whether there might be a point at which we need to change treatment strategies because bone switches from catabolic processes to anabolic processes. </a:t>
            </a:r>
          </a:p>
          <a:p>
            <a:endParaRPr lang="en-US" dirty="0" smtClean="0"/>
          </a:p>
          <a:p>
            <a:r>
              <a:rPr lang="en-US" baseline="0" dirty="0" smtClean="0"/>
              <a:t>But after that could there be another important point at which our attempts to stop, slow, or reverse the progression will no longer work. </a:t>
            </a:r>
          </a:p>
          <a:p>
            <a:endParaRPr lang="en-US" dirty="0" smtClean="0"/>
          </a:p>
          <a:p>
            <a:r>
              <a:rPr lang="en-US" baseline="0" dirty="0" smtClean="0"/>
              <a:t>Several investigators have suggested that there probably is a point of no return; however, when this occurs and if this occurs remains unclear. </a:t>
            </a:r>
          </a:p>
          <a:p>
            <a:endParaRPr lang="en-US" dirty="0" smtClean="0"/>
          </a:p>
          <a:p>
            <a:r>
              <a:rPr lang="en-US" baseline="0" dirty="0" smtClean="0"/>
              <a:t>This theory has been questioned in the past year or two based on a pilot study, which if it is replicated, would suggest that cartilage may be capable of repair or regeneration in unique situations, for example, when we restrict full-loading on a joint for an extended period of time. </a:t>
            </a:r>
          </a:p>
          <a:p>
            <a:endParaRPr lang="en-US" dirty="0" smtClean="0"/>
          </a:p>
          <a:p>
            <a:r>
              <a:rPr lang="en-US" baseline="0" dirty="0" smtClean="0"/>
              <a:t>This could help redefine perceptions and treatment for end-stage osteoarthritis.</a:t>
            </a:r>
            <a:endParaRPr lang="en-US" dirty="0"/>
          </a:p>
        </p:txBody>
      </p:sp>
      <p:sp>
        <p:nvSpPr>
          <p:cNvPr id="4" name="Slide Number Placeholder 3"/>
          <p:cNvSpPr>
            <a:spLocks noGrp="1"/>
          </p:cNvSpPr>
          <p:nvPr>
            <p:ph type="sldNum" sz="quarter" idx="10"/>
          </p:nvPr>
        </p:nvSpPr>
        <p:spPr/>
        <p:txBody>
          <a:bodyPr/>
          <a:lstStyle/>
          <a:p>
            <a:fld id="{506E08F4-CA23-4CBB-9DF4-9F3249557487}" type="slidenum">
              <a:rPr lang="en-US" smtClean="0"/>
              <a:pPr/>
              <a:t>37</a:t>
            </a:fld>
            <a:endParaRPr lang="en-US"/>
          </a:p>
        </p:txBody>
      </p:sp>
    </p:spTree>
    <p:extLst>
      <p:ext uri="{BB962C8B-B14F-4D97-AF65-F5344CB8AC3E}">
        <p14:creationId xmlns:p14="http://schemas.microsoft.com/office/powerpoint/2010/main" val="137319027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smtClean="0"/>
              <a:t>So</a:t>
            </a:r>
            <a:r>
              <a:rPr lang="en-US" baseline="0" dirty="0" smtClean="0"/>
              <a:t> finally, what is end-stage osteoarthritis? We can probably define it many ways. I recently asked one the surgeons I do research with how he would define end-stage knee OA and his response was that it comes down to the functional limitations for a particular patient. For example, being able to walk a few blocks might be important to one patient but not another. </a:t>
            </a:r>
            <a:endParaRPr lang="en-US" dirty="0" smtClean="0"/>
          </a:p>
          <a:p>
            <a:pPr defTabSz="931774">
              <a:defRPr/>
            </a:pPr>
            <a:endParaRPr lang="en-US" dirty="0" smtClean="0"/>
          </a:p>
          <a:p>
            <a:pPr defTabSz="931774">
              <a:defRPr/>
            </a:pPr>
            <a:r>
              <a:rPr lang="en-US" dirty="0" smtClean="0"/>
              <a:t>While</a:t>
            </a:r>
            <a:r>
              <a:rPr lang="en-US" baseline="0" dirty="0" smtClean="0"/>
              <a:t> functional limitations and unmanageable pain may describe end-stage OA some also consider the end-stage based on complete loss of joint space but it remains unclear why some patients with complete loss of joint space continue to function sufficiently while other with relatively sufficient joint space cannot. This suggests that end-stage osteoarthritis may be individualized. </a:t>
            </a:r>
            <a:endParaRPr lang="en-US" dirty="0" smtClean="0"/>
          </a:p>
          <a:p>
            <a:endParaRPr lang="en-US" dirty="0"/>
          </a:p>
        </p:txBody>
      </p:sp>
      <p:sp>
        <p:nvSpPr>
          <p:cNvPr id="4" name="Slide Number Placeholder 3"/>
          <p:cNvSpPr>
            <a:spLocks noGrp="1"/>
          </p:cNvSpPr>
          <p:nvPr>
            <p:ph type="sldNum" sz="quarter" idx="10"/>
          </p:nvPr>
        </p:nvSpPr>
        <p:spPr/>
        <p:txBody>
          <a:bodyPr/>
          <a:lstStyle/>
          <a:p>
            <a:fld id="{506E08F4-CA23-4CBB-9DF4-9F3249557487}" type="slidenum">
              <a:rPr lang="en-US" smtClean="0"/>
              <a:pPr/>
              <a:t>38</a:t>
            </a:fld>
            <a:endParaRPr lang="en-US"/>
          </a:p>
        </p:txBody>
      </p:sp>
    </p:spTree>
    <p:extLst>
      <p:ext uri="{BB962C8B-B14F-4D97-AF65-F5344CB8AC3E}">
        <p14:creationId xmlns:p14="http://schemas.microsoft.com/office/powerpoint/2010/main" val="144775962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Before</a:t>
            </a:r>
            <a:r>
              <a:rPr lang="en-US" baseline="0" dirty="0" smtClean="0"/>
              <a:t> we conclude I would like to offer a visual explanation of how OA progresses. </a:t>
            </a:r>
          </a:p>
          <a:p>
            <a:endParaRPr lang="en-US" dirty="0" smtClean="0"/>
          </a:p>
          <a:p>
            <a:r>
              <a:rPr lang="en-US" dirty="0" smtClean="0"/>
              <a:t>We discussed in the beginning that a major</a:t>
            </a:r>
            <a:r>
              <a:rPr lang="en-US" baseline="0" dirty="0" smtClean="0"/>
              <a:t> traumatic event or repetitive overloading may trigger changes in the subchondral bone, articular cartilage, and synovium. </a:t>
            </a:r>
          </a:p>
          <a:p>
            <a:endParaRPr lang="en-US" dirty="0" smtClean="0"/>
          </a:p>
          <a:p>
            <a:r>
              <a:rPr lang="en-US" baseline="0" dirty="0" smtClean="0"/>
              <a:t>These changes are characterized by altered gene expression, biochemical, and microscopic structural changes. </a:t>
            </a:r>
          </a:p>
          <a:p>
            <a:endParaRPr lang="en-US" dirty="0" smtClean="0"/>
          </a:p>
          <a:p>
            <a:r>
              <a:rPr lang="en-US" baseline="0" dirty="0" smtClean="0"/>
              <a:t>These alterations propagate a complex vicious cycle in which repetitive loading, inflammation, and the changes in each tissue can influence changes throughout the joint. </a:t>
            </a:r>
          </a:p>
          <a:p>
            <a:endParaRPr lang="en-US" dirty="0" smtClean="0"/>
          </a:p>
          <a:p>
            <a:r>
              <a:rPr lang="en-US" baseline="0" dirty="0" smtClean="0"/>
              <a:t>Eventually these minor changes begin to manifest into structural changes we can see and signs and symptoms the patient reports. </a:t>
            </a:r>
          </a:p>
          <a:p>
            <a:endParaRPr lang="en-US" dirty="0" smtClean="0"/>
          </a:p>
          <a:p>
            <a:r>
              <a:rPr lang="en-US" baseline="0" dirty="0" smtClean="0"/>
              <a:t>Unless we find a way of breaking this cycle the joint will eventually fail. </a:t>
            </a:r>
            <a:endParaRPr lang="en-US" dirty="0"/>
          </a:p>
        </p:txBody>
      </p:sp>
      <p:sp>
        <p:nvSpPr>
          <p:cNvPr id="4" name="Slide Number Placeholder 3"/>
          <p:cNvSpPr>
            <a:spLocks noGrp="1"/>
          </p:cNvSpPr>
          <p:nvPr>
            <p:ph type="sldNum" sz="quarter" idx="10"/>
          </p:nvPr>
        </p:nvSpPr>
        <p:spPr/>
        <p:txBody>
          <a:bodyPr/>
          <a:lstStyle/>
          <a:p>
            <a:fld id="{506E08F4-CA23-4CBB-9DF4-9F3249557487}" type="slidenum">
              <a:rPr lang="en-US" smtClean="0"/>
              <a:pPr/>
              <a:t>39</a:t>
            </a:fld>
            <a:endParaRPr lang="en-US"/>
          </a:p>
        </p:txBody>
      </p:sp>
    </p:spTree>
    <p:extLst>
      <p:ext uri="{BB962C8B-B14F-4D97-AF65-F5344CB8AC3E}">
        <p14:creationId xmlns:p14="http://schemas.microsoft.com/office/powerpoint/2010/main" val="216376729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smtClean="0"/>
              <a:t>So what? I hope by now that</a:t>
            </a:r>
            <a:r>
              <a:rPr lang="en-US" baseline="0" dirty="0" smtClean="0"/>
              <a:t> you can see that osteoarthritis is a complex disease with many potential causes; some of which are very pertinent to the sports medicine community. </a:t>
            </a:r>
          </a:p>
          <a:p>
            <a:endParaRPr lang="en-US" dirty="0" smtClean="0"/>
          </a:p>
          <a:p>
            <a:r>
              <a:rPr lang="en-US" baseline="0" dirty="0" smtClean="0"/>
              <a:t>Furthermore, once osteoarthritis begins it can influence the entire joint and the entire patient. </a:t>
            </a:r>
          </a:p>
          <a:p>
            <a:endParaRPr lang="en-US" dirty="0" smtClean="0"/>
          </a:p>
          <a:p>
            <a:r>
              <a:rPr lang="en-US" baseline="0" dirty="0" smtClean="0"/>
              <a:t>We still need to learn whether we need different treatments in early osteoarthritis versus later stages of osteoarthritis and if treatments should be initiated prior to a potential point of no return. </a:t>
            </a:r>
          </a:p>
          <a:p>
            <a:endParaRPr lang="en-US" dirty="0" smtClean="0"/>
          </a:p>
          <a:p>
            <a:r>
              <a:rPr lang="en-US" baseline="0" dirty="0" smtClean="0"/>
              <a:t>If this is the case, then for our patients we are uniquely positioned to intervene very early, for example, at the time of injury or surgery. </a:t>
            </a:r>
          </a:p>
          <a:p>
            <a:endParaRPr lang="en-US" dirty="0" smtClean="0"/>
          </a:p>
          <a:p>
            <a:r>
              <a:rPr lang="en-US" baseline="0" dirty="0" smtClean="0"/>
              <a:t>What the optimal treatment might be is still up in the air and based on the complexity of the disease and the potential for OA subtypes we must wonder if we’re going to need individualized approaches to manage osteoarthritis. </a:t>
            </a:r>
          </a:p>
          <a:p>
            <a:endParaRPr lang="en-US" dirty="0" smtClean="0"/>
          </a:p>
          <a:p>
            <a:r>
              <a:rPr lang="en-US" dirty="0" smtClean="0"/>
              <a:t>Finally, we have a lot to learn. This </a:t>
            </a:r>
            <a:r>
              <a:rPr lang="en-US" baseline="0" dirty="0" smtClean="0"/>
              <a:t>is an exciting time in osteoarthritis research and the sports medicine community is uniquely positioned to improve our understanding of early osteoarthritis and to test new treatments as they arise. In the future, it would not be surprising if the sports medicine community is not only striving to prevent acute and chronic injuries associated with participation in sports and </a:t>
            </a:r>
            <a:r>
              <a:rPr lang="en-US" baseline="0" smtClean="0"/>
              <a:t>other activities </a:t>
            </a:r>
            <a:r>
              <a:rPr lang="en-US" baseline="0" dirty="0" smtClean="0"/>
              <a:t>but also playing a key role in the prevention of chronic conditions like osteoarthritis. </a:t>
            </a:r>
            <a:endParaRPr lang="en-US" dirty="0"/>
          </a:p>
        </p:txBody>
      </p:sp>
      <p:sp>
        <p:nvSpPr>
          <p:cNvPr id="4" name="Slide Number Placeholder 3"/>
          <p:cNvSpPr>
            <a:spLocks noGrp="1"/>
          </p:cNvSpPr>
          <p:nvPr>
            <p:ph type="sldNum" sz="quarter" idx="10"/>
          </p:nvPr>
        </p:nvSpPr>
        <p:spPr/>
        <p:txBody>
          <a:bodyPr/>
          <a:lstStyle/>
          <a:p>
            <a:fld id="{506E08F4-CA23-4CBB-9DF4-9F3249557487}" type="slidenum">
              <a:rPr lang="en-US" smtClean="0"/>
              <a:pPr/>
              <a:t>40</a:t>
            </a:fld>
            <a:endParaRPr lang="en-US"/>
          </a:p>
        </p:txBody>
      </p:sp>
    </p:spTree>
    <p:extLst>
      <p:ext uri="{BB962C8B-B14F-4D97-AF65-F5344CB8AC3E}">
        <p14:creationId xmlns:p14="http://schemas.microsoft.com/office/powerpoint/2010/main" val="110660960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Thank you, thank you</a:t>
            </a:r>
            <a:r>
              <a:rPr lang="en-US" baseline="0" dirty="0" smtClean="0"/>
              <a:t> for your time. </a:t>
            </a:r>
          </a:p>
          <a:p>
            <a:endParaRPr lang="en-US" baseline="0" dirty="0" smtClean="0"/>
          </a:p>
          <a:p>
            <a:r>
              <a:rPr lang="en-US" baseline="0" dirty="0" smtClean="0"/>
              <a:t>25-26 minutes</a:t>
            </a:r>
            <a:endParaRPr lang="en-US" dirty="0"/>
          </a:p>
        </p:txBody>
      </p:sp>
      <p:sp>
        <p:nvSpPr>
          <p:cNvPr id="4" name="Slide Number Placeholder 3"/>
          <p:cNvSpPr>
            <a:spLocks noGrp="1"/>
          </p:cNvSpPr>
          <p:nvPr>
            <p:ph type="sldNum" sz="quarter" idx="10"/>
          </p:nvPr>
        </p:nvSpPr>
        <p:spPr/>
        <p:txBody>
          <a:bodyPr/>
          <a:lstStyle/>
          <a:p>
            <a:fld id="{506E08F4-CA23-4CBB-9DF4-9F3249557487}" type="slidenum">
              <a:rPr lang="en-US" smtClean="0"/>
              <a:pPr/>
              <a:t>41</a:t>
            </a:fld>
            <a:endParaRPr lang="en-US"/>
          </a:p>
        </p:txBody>
      </p:sp>
    </p:spTree>
    <p:extLst>
      <p:ext uri="{BB962C8B-B14F-4D97-AF65-F5344CB8AC3E}">
        <p14:creationId xmlns:p14="http://schemas.microsoft.com/office/powerpoint/2010/main" val="368217274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06E08F4-CA23-4CBB-9DF4-9F3249557487}" type="slidenum">
              <a:rPr lang="en-US" smtClean="0"/>
              <a:pPr/>
              <a:t>42</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06E08F4-CA23-4CBB-9DF4-9F3249557487}" type="slidenum">
              <a:rPr lang="en-US" smtClean="0"/>
              <a:pPr/>
              <a:t>43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D7A242E-06BB-4CAB-84A3-C7FC1656F6E9}" type="datetimeFigureOut">
              <a:rPr lang="en-US" smtClean="0"/>
              <a:pPr/>
              <a:t>9/26/2013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A7FCBE-1BB9-4139-8601-5E33E4FF9FC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lvl1pPr algn="r">
              <a:defRPr b="1">
                <a:solidFill>
                  <a:schemeClr val="bg1"/>
                </a:solidFil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4D7A242E-06BB-4CAB-84A3-C7FC1656F6E9}" type="datetimeFigureOut">
              <a:rPr lang="en-US" smtClean="0"/>
              <a:pPr/>
              <a:t>9/26/2013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A7FCBE-1BB9-4139-8601-5E33E4FF9FC4}" type="slidenum">
              <a:rPr lang="en-US" smtClean="0"/>
              <a:pPr/>
              <a:t>‹#›</a:t>
            </a:fld>
            <a:endParaRPr lang="en-US"/>
          </a:p>
        </p:txBody>
      </p:sp>
      <p:sp>
        <p:nvSpPr>
          <p:cNvPr id="8" name="Content Placeholder 2"/>
          <p:cNvSpPr>
            <a:spLocks noGrp="1"/>
          </p:cNvSpPr>
          <p:nvPr>
            <p:ph idx="13"/>
          </p:nvPr>
        </p:nvSpPr>
        <p:spPr>
          <a:xfrm>
            <a:off x="457200" y="6324600"/>
            <a:ext cx="8229600" cy="381000"/>
          </a:xfrm>
        </p:spPr>
        <p:txBody>
          <a:bodyPr>
            <a:normAutofit/>
          </a:bodyPr>
          <a:lstStyle>
            <a:lvl1pPr>
              <a:buNone/>
              <a:defRPr sz="1800" i="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smtClean="0"/>
              <a:t>Click to edit Master text styles</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D7A242E-06BB-4CAB-84A3-C7FC1656F6E9}" type="datetimeFigureOut">
              <a:rPr lang="en-US" smtClean="0"/>
              <a:pPr/>
              <a:t>9/26/2013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A7FCBE-1BB9-4139-8601-5E33E4FF9FC4}" type="slidenum">
              <a:rPr lang="en-US" smtClean="0"/>
              <a:pPr/>
              <a:t>‹#›</a:t>
            </a:fld>
            <a:endParaRPr lang="en-US"/>
          </a:p>
        </p:txBody>
      </p:sp>
      <p:sp>
        <p:nvSpPr>
          <p:cNvPr id="7" name="Content Placeholder 2"/>
          <p:cNvSpPr>
            <a:spLocks noGrp="1"/>
          </p:cNvSpPr>
          <p:nvPr>
            <p:ph idx="13"/>
          </p:nvPr>
        </p:nvSpPr>
        <p:spPr>
          <a:xfrm>
            <a:off x="457200" y="6324600"/>
            <a:ext cx="8229600" cy="381000"/>
          </a:xfrm>
        </p:spPr>
        <p:txBody>
          <a:bodyPr>
            <a:normAutofit/>
          </a:bodyPr>
          <a:lstStyle>
            <a:lvl1pPr>
              <a:buNone/>
              <a:defRPr sz="1800" i="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smtClean="0"/>
              <a:t>Click to edit Master text styles</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D7A242E-06BB-4CAB-84A3-C7FC1656F6E9}" type="datetimeFigureOut">
              <a:rPr lang="en-US" smtClean="0"/>
              <a:pPr/>
              <a:t>9/26/2013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A7FCBE-1BB9-4139-8601-5E33E4FF9FC4}" type="slidenum">
              <a:rPr lang="en-US" smtClean="0"/>
              <a:pPr/>
              <a:t>‹#›</a:t>
            </a:fld>
            <a:endParaRPr lang="en-US"/>
          </a:p>
        </p:txBody>
      </p:sp>
      <p:sp>
        <p:nvSpPr>
          <p:cNvPr id="8" name="Content Placeholder 2"/>
          <p:cNvSpPr>
            <a:spLocks noGrp="1"/>
          </p:cNvSpPr>
          <p:nvPr>
            <p:ph idx="13"/>
          </p:nvPr>
        </p:nvSpPr>
        <p:spPr>
          <a:xfrm>
            <a:off x="457200" y="6324600"/>
            <a:ext cx="8229600" cy="381000"/>
          </a:xfrm>
        </p:spPr>
        <p:txBody>
          <a:bodyPr>
            <a:normAutofit/>
          </a:bodyPr>
          <a:lstStyle>
            <a:lvl1pPr>
              <a:buNone/>
              <a:defRPr sz="1800" i="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smtClean="0"/>
              <a:t>Click to edit Master text styles</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D7A242E-06BB-4CAB-84A3-C7FC1656F6E9}" type="datetimeFigureOut">
              <a:rPr lang="en-US" smtClean="0"/>
              <a:pPr/>
              <a:t>9/26/2013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7A7FCBE-1BB9-4139-8601-5E33E4FF9FC4}" type="slidenum">
              <a:rPr lang="en-US" smtClean="0"/>
              <a:pPr/>
              <a:t>‹#›</a:t>
            </a:fld>
            <a:endParaRPr lang="en-US"/>
          </a:p>
        </p:txBody>
      </p:sp>
      <p:sp>
        <p:nvSpPr>
          <p:cNvPr id="10" name="Content Placeholder 2"/>
          <p:cNvSpPr>
            <a:spLocks noGrp="1"/>
          </p:cNvSpPr>
          <p:nvPr>
            <p:ph idx="13"/>
          </p:nvPr>
        </p:nvSpPr>
        <p:spPr>
          <a:xfrm>
            <a:off x="457200" y="6324600"/>
            <a:ext cx="8229600" cy="381000"/>
          </a:xfrm>
        </p:spPr>
        <p:txBody>
          <a:bodyPr>
            <a:normAutofit/>
          </a:bodyPr>
          <a:lstStyle>
            <a:lvl1pPr>
              <a:buNone/>
              <a:defRPr sz="1800" i="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smtClean="0"/>
              <a:t>Click to edit Master text styles</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D7A242E-06BB-4CAB-84A3-C7FC1656F6E9}" type="datetimeFigureOut">
              <a:rPr lang="en-US" smtClean="0"/>
              <a:pPr/>
              <a:t>9/26/2013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7A7FCBE-1BB9-4139-8601-5E33E4FF9FC4}" type="slidenum">
              <a:rPr lang="en-US" smtClean="0"/>
              <a:pPr/>
              <a:t>‹#›</a:t>
            </a:fld>
            <a:endParaRPr lang="en-US"/>
          </a:p>
        </p:txBody>
      </p:sp>
      <p:sp>
        <p:nvSpPr>
          <p:cNvPr id="6" name="Content Placeholder 2"/>
          <p:cNvSpPr>
            <a:spLocks noGrp="1"/>
          </p:cNvSpPr>
          <p:nvPr>
            <p:ph idx="13"/>
          </p:nvPr>
        </p:nvSpPr>
        <p:spPr>
          <a:xfrm>
            <a:off x="457200" y="6324600"/>
            <a:ext cx="8229600" cy="381000"/>
          </a:xfrm>
        </p:spPr>
        <p:txBody>
          <a:bodyPr>
            <a:normAutofit/>
          </a:bodyPr>
          <a:lstStyle>
            <a:lvl1pPr>
              <a:buNone/>
              <a:defRPr sz="1800" i="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smtClean="0"/>
              <a:t>Click to edit Master text styles</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D7A242E-06BB-4CAB-84A3-C7FC1656F6E9}" type="datetimeFigureOut">
              <a:rPr lang="en-US" smtClean="0"/>
              <a:pPr/>
              <a:t>9/26/2013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7A7FCBE-1BB9-4139-8601-5E33E4FF9FC4}" type="slidenum">
              <a:rPr lang="en-US" smtClean="0"/>
              <a:pPr/>
              <a:t>‹#›</a:t>
            </a:fld>
            <a:endParaRPr lang="en-US"/>
          </a:p>
        </p:txBody>
      </p:sp>
      <p:sp>
        <p:nvSpPr>
          <p:cNvPr id="5" name="Content Placeholder 2"/>
          <p:cNvSpPr>
            <a:spLocks noGrp="1"/>
          </p:cNvSpPr>
          <p:nvPr>
            <p:ph idx="13"/>
          </p:nvPr>
        </p:nvSpPr>
        <p:spPr>
          <a:xfrm>
            <a:off x="457200" y="6324600"/>
            <a:ext cx="8229600" cy="381000"/>
          </a:xfrm>
        </p:spPr>
        <p:txBody>
          <a:bodyPr>
            <a:normAutofit/>
          </a:bodyPr>
          <a:lstStyle>
            <a:lvl1pPr>
              <a:buNone/>
              <a:defRPr sz="1800" i="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smtClean="0"/>
              <a:t>Click to edit Master text styles</a:t>
            </a:r>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D7A242E-06BB-4CAB-84A3-C7FC1656F6E9}" type="datetimeFigureOut">
              <a:rPr lang="en-US" smtClean="0"/>
              <a:pPr/>
              <a:t>9/26/2013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A7FCBE-1BB9-4139-8601-5E33E4FF9FC4}" type="slidenum">
              <a:rPr lang="en-US" smtClean="0"/>
              <a:pPr/>
              <a:t>‹#›</a:t>
            </a:fld>
            <a:endParaRPr lang="en-US"/>
          </a:p>
        </p:txBody>
      </p:sp>
      <p:sp>
        <p:nvSpPr>
          <p:cNvPr id="8" name="Content Placeholder 2"/>
          <p:cNvSpPr>
            <a:spLocks noGrp="1"/>
          </p:cNvSpPr>
          <p:nvPr>
            <p:ph idx="13"/>
          </p:nvPr>
        </p:nvSpPr>
        <p:spPr>
          <a:xfrm>
            <a:off x="457200" y="6324600"/>
            <a:ext cx="8229600" cy="381000"/>
          </a:xfrm>
        </p:spPr>
        <p:txBody>
          <a:bodyPr>
            <a:normAutofit/>
          </a:bodyPr>
          <a:lstStyle>
            <a:lvl1pPr>
              <a:buNone/>
              <a:defRPr sz="1800" i="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smtClean="0"/>
              <a:t>Click to edit Master text styles</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D7A242E-06BB-4CAB-84A3-C7FC1656F6E9}" type="datetimeFigureOut">
              <a:rPr lang="en-US" smtClean="0"/>
              <a:pPr/>
              <a:t>9/26/2013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A7FCBE-1BB9-4139-8601-5E33E4FF9FC4}" type="slidenum">
              <a:rPr lang="en-US" smtClean="0"/>
              <a:pPr/>
              <a:t>‹#›</a:t>
            </a:fld>
            <a:endParaRPr lang="en-US"/>
          </a:p>
        </p:txBody>
      </p:sp>
      <p:sp>
        <p:nvSpPr>
          <p:cNvPr id="8" name="Content Placeholder 2"/>
          <p:cNvSpPr>
            <a:spLocks noGrp="1"/>
          </p:cNvSpPr>
          <p:nvPr>
            <p:ph idx="13"/>
          </p:nvPr>
        </p:nvSpPr>
        <p:spPr>
          <a:xfrm>
            <a:off x="457200" y="6324600"/>
            <a:ext cx="8229600" cy="381000"/>
          </a:xfrm>
        </p:spPr>
        <p:txBody>
          <a:bodyPr>
            <a:normAutofit/>
          </a:bodyPr>
          <a:lstStyle>
            <a:lvl1pPr>
              <a:buNone/>
              <a:defRPr sz="1800" i="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smtClean="0"/>
              <a:t>Click to edit Master text styles</a:t>
            </a:r>
            <a:endParaRPr lang="en-US" dirty="0"/>
          </a:p>
        </p:txBody>
      </p:sp>
      <p:sp>
        <p:nvSpPr>
          <p:cNvPr id="9" name="Content Placeholder 2"/>
          <p:cNvSpPr>
            <a:spLocks noGrp="1"/>
          </p:cNvSpPr>
          <p:nvPr>
            <p:ph idx="14"/>
          </p:nvPr>
        </p:nvSpPr>
        <p:spPr>
          <a:xfrm>
            <a:off x="609600" y="6477000"/>
            <a:ext cx="8229600" cy="381000"/>
          </a:xfrm>
        </p:spPr>
        <p:txBody>
          <a:bodyPr>
            <a:normAutofit/>
          </a:bodyPr>
          <a:lstStyle>
            <a:lvl1pPr>
              <a:buNone/>
              <a:defRPr sz="1800" i="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smtClean="0"/>
              <a:t>Click to edit Master text styles</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D7A242E-06BB-4CAB-84A3-C7FC1656F6E9}" type="datetimeFigureOut">
              <a:rPr lang="en-US" smtClean="0"/>
              <a:pPr/>
              <a:t>9/26/2013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A7FCBE-1BB9-4139-8601-5E33E4FF9FC4}" type="slidenum">
              <a:rPr lang="en-US" smtClean="0"/>
              <a:pPr/>
              <a:t>‹#›</a:t>
            </a:fld>
            <a:endParaRPr lang="en-US"/>
          </a:p>
        </p:txBody>
      </p:sp>
      <p:sp>
        <p:nvSpPr>
          <p:cNvPr id="7" name="Content Placeholder 2"/>
          <p:cNvSpPr>
            <a:spLocks noGrp="1"/>
          </p:cNvSpPr>
          <p:nvPr>
            <p:ph idx="13"/>
          </p:nvPr>
        </p:nvSpPr>
        <p:spPr>
          <a:xfrm>
            <a:off x="457200" y="6324600"/>
            <a:ext cx="8229600" cy="381000"/>
          </a:xfrm>
        </p:spPr>
        <p:txBody>
          <a:bodyPr>
            <a:normAutofit/>
          </a:bodyPr>
          <a:lstStyle>
            <a:lvl1pPr>
              <a:buNone/>
              <a:defRPr sz="1800" i="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smtClean="0"/>
              <a:t>Click to edit Master text styles</a:t>
            </a:r>
            <a:endParaRPr lang="en-US" dirty="0"/>
          </a:p>
        </p:txBody>
      </p:sp>
      <p:sp>
        <p:nvSpPr>
          <p:cNvPr id="8" name="Content Placeholder 2"/>
          <p:cNvSpPr>
            <a:spLocks noGrp="1"/>
          </p:cNvSpPr>
          <p:nvPr>
            <p:ph idx="14"/>
          </p:nvPr>
        </p:nvSpPr>
        <p:spPr>
          <a:xfrm>
            <a:off x="609600" y="6477000"/>
            <a:ext cx="8229600" cy="381000"/>
          </a:xfrm>
        </p:spPr>
        <p:txBody>
          <a:bodyPr>
            <a:normAutofit/>
          </a:bodyPr>
          <a:lstStyle>
            <a:lvl1pPr>
              <a:buNone/>
              <a:defRPr sz="1800" i="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smtClean="0"/>
              <a:t>Click to edit Master text styles</a:t>
            </a:r>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D7A242E-06BB-4CAB-84A3-C7FC1656F6E9}" type="datetimeFigureOut">
              <a:rPr lang="en-US" smtClean="0"/>
              <a:pPr/>
              <a:t>9/26/2013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A7FCBE-1BB9-4139-8601-5E33E4FF9FC4}" type="slidenum">
              <a:rPr lang="en-US" smtClean="0"/>
              <a:pPr/>
              <a:t>‹#›</a:t>
            </a:fld>
            <a:endParaRPr lang="en-US"/>
          </a:p>
        </p:txBody>
      </p:sp>
      <p:sp>
        <p:nvSpPr>
          <p:cNvPr id="7" name="Content Placeholder 2"/>
          <p:cNvSpPr>
            <a:spLocks noGrp="1"/>
          </p:cNvSpPr>
          <p:nvPr>
            <p:ph idx="13"/>
          </p:nvPr>
        </p:nvSpPr>
        <p:spPr>
          <a:xfrm>
            <a:off x="457200" y="6324600"/>
            <a:ext cx="8229600" cy="381000"/>
          </a:xfrm>
        </p:spPr>
        <p:txBody>
          <a:bodyPr>
            <a:normAutofit/>
          </a:bodyPr>
          <a:lstStyle>
            <a:lvl1pPr>
              <a:buNone/>
              <a:defRPr sz="1800" i="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smtClean="0"/>
              <a:t>Click to edit Master text styles</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shadeToTitle="1">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7A242E-06BB-4CAB-84A3-C7FC1656F6E9}" type="datetimeFigureOut">
              <a:rPr lang="en-US" smtClean="0"/>
              <a:pPr/>
              <a:t>9/26/2013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A7FCBE-1BB9-4139-8601-5E33E4FF9FC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23.jpeg"/><Relationship Id="rId4" Type="http://schemas.openxmlformats.org/officeDocument/2006/relationships/image" Target="../media/image22.png"/></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image" Target="../media/image29.png"/><Relationship Id="rId7" Type="http://schemas.openxmlformats.org/officeDocument/2006/relationships/image" Target="../media/image32.png"/><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31.png"/><Relationship Id="rId4" Type="http://schemas.openxmlformats.org/officeDocument/2006/relationships/image" Target="../media/image30.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1447801"/>
            <a:ext cx="8686800" cy="2152650"/>
          </a:xfrm>
        </p:spPr>
        <p:txBody>
          <a:bodyPr>
            <a:normAutofit/>
          </a:bodyPr>
          <a:lstStyle/>
          <a:p>
            <a:r>
              <a:rPr lang="en-US" sz="4200" dirty="0" smtClean="0">
                <a:solidFill>
                  <a:schemeClr val="bg1"/>
                </a:solidFill>
              </a:rPr>
              <a:t>The Development &amp; Progression of OA:</a:t>
            </a:r>
            <a:br>
              <a:rPr lang="en-US" sz="4200" dirty="0" smtClean="0">
                <a:solidFill>
                  <a:schemeClr val="bg1"/>
                </a:solidFill>
              </a:rPr>
            </a:br>
            <a:r>
              <a:rPr lang="en-US" sz="3600" i="1" dirty="0" smtClean="0">
                <a:solidFill>
                  <a:schemeClr val="bg1"/>
                </a:solidFill>
              </a:rPr>
              <a:t>A Path to Joint Failure</a:t>
            </a:r>
            <a:endParaRPr lang="en-US" sz="3600" i="1" dirty="0">
              <a:solidFill>
                <a:schemeClr val="bg1"/>
              </a:solidFill>
            </a:endParaRPr>
          </a:p>
        </p:txBody>
      </p:sp>
      <p:sp>
        <p:nvSpPr>
          <p:cNvPr id="3" name="Subtitle 2"/>
          <p:cNvSpPr>
            <a:spLocks noGrp="1"/>
          </p:cNvSpPr>
          <p:nvPr>
            <p:ph type="subTitle" idx="1"/>
          </p:nvPr>
        </p:nvSpPr>
        <p:spPr>
          <a:xfrm>
            <a:off x="1371600" y="3429000"/>
            <a:ext cx="6400800" cy="2209800"/>
          </a:xfrm>
        </p:spPr>
        <p:txBody>
          <a:bodyPr>
            <a:normAutofit lnSpcReduction="10000"/>
          </a:bodyPr>
          <a:lstStyle/>
          <a:p>
            <a:r>
              <a:rPr lang="en-US" dirty="0" smtClean="0"/>
              <a:t>Jeffrey B. Driban, PhD, ATC, CSCS</a:t>
            </a:r>
          </a:p>
          <a:p>
            <a:r>
              <a:rPr lang="en-US" dirty="0" smtClean="0"/>
              <a:t>Division of Rheumatology</a:t>
            </a:r>
          </a:p>
          <a:p>
            <a:r>
              <a:rPr lang="en-US" dirty="0" smtClean="0"/>
              <a:t>Tufts Medical Center</a:t>
            </a:r>
          </a:p>
          <a:p>
            <a:r>
              <a:rPr lang="en-US" dirty="0" smtClean="0"/>
              <a:t>June 28, 2012</a:t>
            </a:r>
            <a:endParaRPr lang="en-US" dirty="0"/>
          </a:p>
        </p:txBody>
      </p:sp>
      <p:pic>
        <p:nvPicPr>
          <p:cNvPr id="11268" name="Picture 4" descr="Annual Meeting"/>
          <p:cNvPicPr>
            <a:picLocks noChangeAspect="1" noChangeArrowheads="1"/>
          </p:cNvPicPr>
          <p:nvPr/>
        </p:nvPicPr>
        <p:blipFill>
          <a:blip r:embed="rId3" cstate="print"/>
          <a:srcRect/>
          <a:stretch>
            <a:fillRect/>
          </a:stretch>
        </p:blipFill>
        <p:spPr bwMode="auto">
          <a:xfrm>
            <a:off x="3033586" y="5715000"/>
            <a:ext cx="3138614" cy="914400"/>
          </a:xfrm>
          <a:prstGeom prst="rect">
            <a:avLst/>
          </a:prstGeom>
          <a:noFill/>
        </p:spPr>
      </p:pic>
      <p:pic>
        <p:nvPicPr>
          <p:cNvPr id="5" name="Picture 5"/>
          <p:cNvPicPr>
            <a:picLocks noChangeAspect="1" noChangeArrowheads="1"/>
          </p:cNvPicPr>
          <p:nvPr/>
        </p:nvPicPr>
        <p:blipFill>
          <a:blip r:embed="rId4" cstate="print"/>
          <a:srcRect l="9283" t="10909" r="10672" b="5455"/>
          <a:stretch>
            <a:fillRect/>
          </a:stretch>
        </p:blipFill>
        <p:spPr bwMode="auto">
          <a:xfrm>
            <a:off x="7171018" y="3962400"/>
            <a:ext cx="1972982" cy="2895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0"/>
            <a:ext cx="8001000" cy="1143000"/>
          </a:xfrm>
        </p:spPr>
        <p:txBody>
          <a:bodyPr/>
          <a:lstStyle/>
          <a:p>
            <a:pPr algn="r"/>
            <a:r>
              <a:rPr lang="en-US" dirty="0" smtClean="0"/>
              <a:t>Overview</a:t>
            </a:r>
            <a:endParaRPr lang="en-US" dirty="0"/>
          </a:p>
        </p:txBody>
      </p:sp>
      <p:sp>
        <p:nvSpPr>
          <p:cNvPr id="3" name="Content Placeholder 2"/>
          <p:cNvSpPr>
            <a:spLocks noGrp="1"/>
          </p:cNvSpPr>
          <p:nvPr>
            <p:ph idx="1"/>
          </p:nvPr>
        </p:nvSpPr>
        <p:spPr>
          <a:xfrm>
            <a:off x="457200" y="1600200"/>
            <a:ext cx="8229600" cy="4648200"/>
          </a:xfrm>
        </p:spPr>
        <p:txBody>
          <a:bodyPr>
            <a:normAutofit lnSpcReduction="10000"/>
          </a:bodyPr>
          <a:lstStyle/>
          <a:p>
            <a:r>
              <a:rPr lang="en-US" u="sng" dirty="0" smtClean="0">
                <a:solidFill>
                  <a:srgbClr val="FFFF00"/>
                </a:solidFill>
              </a:rPr>
              <a:t>Defining Osteoarthritis (OA)</a:t>
            </a:r>
          </a:p>
          <a:p>
            <a:pPr marL="0" indent="0">
              <a:buNone/>
            </a:pPr>
            <a:endParaRPr lang="en-US" sz="2400" dirty="0" smtClean="0"/>
          </a:p>
          <a:p>
            <a:r>
              <a:rPr lang="en-US" dirty="0" smtClean="0"/>
              <a:t>Risk Factors and Onset of Osteoarthritis</a:t>
            </a:r>
            <a:endParaRPr lang="en-US" dirty="0" smtClean="0">
              <a:solidFill>
                <a:schemeClr val="bg1"/>
              </a:solidFill>
            </a:endParaRPr>
          </a:p>
          <a:p>
            <a:endParaRPr lang="en-US" sz="2400" dirty="0" smtClean="0">
              <a:solidFill>
                <a:schemeClr val="bg1"/>
              </a:solidFill>
            </a:endParaRPr>
          </a:p>
          <a:p>
            <a:r>
              <a:rPr lang="en-US" dirty="0" smtClean="0">
                <a:solidFill>
                  <a:schemeClr val="bg1"/>
                </a:solidFill>
              </a:rPr>
              <a:t>Early-Stage Osteoarthritis &amp; Progression</a:t>
            </a:r>
          </a:p>
          <a:p>
            <a:endParaRPr lang="en-US" sz="2400" dirty="0" smtClean="0">
              <a:solidFill>
                <a:schemeClr val="bg1"/>
              </a:solidFill>
            </a:endParaRPr>
          </a:p>
          <a:p>
            <a:r>
              <a:rPr lang="en-US" dirty="0" smtClean="0">
                <a:solidFill>
                  <a:schemeClr val="bg1"/>
                </a:solidFill>
              </a:rPr>
              <a:t>End-stage Osteoarthritis (Joint Failure)</a:t>
            </a:r>
          </a:p>
          <a:p>
            <a:endParaRPr lang="en-US" sz="2400" dirty="0"/>
          </a:p>
          <a:p>
            <a:r>
              <a:rPr lang="en-US" dirty="0" smtClean="0">
                <a:solidFill>
                  <a:schemeClr val="bg1"/>
                </a:solidFill>
              </a:rPr>
              <a:t>Summary</a:t>
            </a:r>
          </a:p>
        </p:txBody>
      </p:sp>
      <p:sp>
        <p:nvSpPr>
          <p:cNvPr id="4" name="Content Placeholder 3"/>
          <p:cNvSpPr>
            <a:spLocks noGrp="1"/>
          </p:cNvSpPr>
          <p:nvPr>
            <p:ph idx="13"/>
          </p:nvPr>
        </p:nvSpPr>
        <p:spPr/>
        <p:txBody>
          <a:bodyPr/>
          <a:lstStyle/>
          <a:p>
            <a:endParaRPr lang="en-US"/>
          </a:p>
        </p:txBody>
      </p:sp>
    </p:spTree>
    <p:extLst>
      <p:ext uri="{BB962C8B-B14F-4D97-AF65-F5344CB8AC3E}">
        <p14:creationId xmlns:p14="http://schemas.microsoft.com/office/powerpoint/2010/main" val="200738129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Definition</a:t>
            </a:r>
            <a:endParaRPr lang="en-US" dirty="0"/>
          </a:p>
        </p:txBody>
      </p:sp>
      <p:sp>
        <p:nvSpPr>
          <p:cNvPr id="3" name="Content Placeholder 2"/>
          <p:cNvSpPr>
            <a:spLocks noGrp="1"/>
          </p:cNvSpPr>
          <p:nvPr>
            <p:ph idx="1"/>
          </p:nvPr>
        </p:nvSpPr>
        <p:spPr/>
        <p:txBody>
          <a:bodyPr/>
          <a:lstStyle/>
          <a:p>
            <a:r>
              <a:rPr lang="en-US" dirty="0" smtClean="0"/>
              <a:t>A traditional view…</a:t>
            </a:r>
            <a:endParaRPr lang="en-US" dirty="0"/>
          </a:p>
        </p:txBody>
      </p:sp>
      <p:sp>
        <p:nvSpPr>
          <p:cNvPr id="4" name="Content Placeholder 3"/>
          <p:cNvSpPr>
            <a:spLocks noGrp="1"/>
          </p:cNvSpPr>
          <p:nvPr>
            <p:ph idx="13"/>
          </p:nvPr>
        </p:nvSpPr>
        <p:spPr/>
        <p:txBody>
          <a:bodyPr/>
          <a:lstStyle/>
          <a:p>
            <a:r>
              <a:rPr lang="en-US" dirty="0"/>
              <a:t>Link et al., </a:t>
            </a:r>
            <a:r>
              <a:rPr lang="en-US" dirty="0" smtClean="0"/>
              <a:t>2003</a:t>
            </a:r>
            <a:endParaRPr lang="en-US" dirty="0"/>
          </a:p>
        </p:txBody>
      </p:sp>
      <p:pic>
        <p:nvPicPr>
          <p:cNvPr id="6"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l="1216" t="7188" r="2760" b="6552"/>
          <a:stretch>
            <a:fillRect/>
          </a:stretch>
        </p:blipFill>
        <p:spPr bwMode="auto">
          <a:xfrm>
            <a:off x="1524000" y="2141537"/>
            <a:ext cx="6629400" cy="40277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951326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458200" cy="1143000"/>
          </a:xfrm>
        </p:spPr>
        <p:txBody>
          <a:bodyPr/>
          <a:lstStyle/>
          <a:p>
            <a:pPr algn="r"/>
            <a:r>
              <a:rPr lang="en-US" dirty="0" smtClean="0"/>
              <a:t>Definition</a:t>
            </a:r>
            <a:endParaRPr lang="en-US" dirty="0"/>
          </a:p>
        </p:txBody>
      </p:sp>
      <p:sp>
        <p:nvSpPr>
          <p:cNvPr id="3" name="Content Placeholder 2"/>
          <p:cNvSpPr>
            <a:spLocks noGrp="1"/>
          </p:cNvSpPr>
          <p:nvPr>
            <p:ph idx="1"/>
          </p:nvPr>
        </p:nvSpPr>
        <p:spPr>
          <a:xfrm>
            <a:off x="457200" y="1600200"/>
            <a:ext cx="8534400" cy="4525963"/>
          </a:xfrm>
        </p:spPr>
        <p:txBody>
          <a:bodyPr>
            <a:normAutofit/>
          </a:bodyPr>
          <a:lstStyle/>
          <a:p>
            <a:r>
              <a:rPr lang="en-US" dirty="0" smtClean="0"/>
              <a:t>A complex disease characterized by structural changes throughout the joint</a:t>
            </a:r>
            <a:r>
              <a:rPr lang="en-US" baseline="30000" dirty="0" smtClean="0"/>
              <a:t>1</a:t>
            </a:r>
            <a:r>
              <a:rPr lang="en-US" dirty="0" smtClean="0"/>
              <a:t> </a:t>
            </a:r>
          </a:p>
          <a:p>
            <a:endParaRPr lang="en-US" dirty="0" smtClean="0"/>
          </a:p>
          <a:p>
            <a:r>
              <a:rPr lang="en-US" dirty="0" smtClean="0"/>
              <a:t>An illness defined by patient-reported symptoms</a:t>
            </a:r>
            <a:r>
              <a:rPr lang="en-US" baseline="30000" dirty="0"/>
              <a:t>1</a:t>
            </a:r>
            <a:endParaRPr lang="en-US" dirty="0" smtClean="0"/>
          </a:p>
          <a:p>
            <a:endParaRPr lang="en-US" dirty="0"/>
          </a:p>
          <a:p>
            <a:r>
              <a:rPr lang="en-US" dirty="0" smtClean="0"/>
              <a:t>A set of phenotypes (e.g., subsets, conditions, diseases) with a common endpoint</a:t>
            </a:r>
            <a:r>
              <a:rPr lang="en-US" baseline="30000" dirty="0" smtClean="0"/>
              <a:t>2</a:t>
            </a:r>
            <a:endParaRPr lang="en-US" dirty="0" smtClean="0"/>
          </a:p>
        </p:txBody>
      </p:sp>
      <p:sp>
        <p:nvSpPr>
          <p:cNvPr id="4" name="Content Placeholder 3"/>
          <p:cNvSpPr>
            <a:spLocks noGrp="1"/>
          </p:cNvSpPr>
          <p:nvPr>
            <p:ph idx="13"/>
          </p:nvPr>
        </p:nvSpPr>
        <p:spPr>
          <a:xfrm>
            <a:off x="228600" y="6019800"/>
            <a:ext cx="8839200" cy="685800"/>
          </a:xfrm>
        </p:spPr>
        <p:txBody>
          <a:bodyPr>
            <a:normAutofit fontScale="85000" lnSpcReduction="20000"/>
          </a:bodyPr>
          <a:lstStyle/>
          <a:p>
            <a:r>
              <a:rPr lang="en-US" dirty="0" smtClean="0"/>
              <a:t>1 Lane NE et al. 2011</a:t>
            </a:r>
          </a:p>
          <a:p>
            <a:r>
              <a:rPr lang="en-US" dirty="0" smtClean="0"/>
              <a:t>2 Zhang W et al. 2009</a:t>
            </a:r>
            <a:r>
              <a:rPr lang="en-US" dirty="0"/>
              <a:t>, Driban et </a:t>
            </a:r>
            <a:r>
              <a:rPr lang="en-US" dirty="0" smtClean="0"/>
              <a:t>al. </a:t>
            </a:r>
            <a:r>
              <a:rPr lang="en-US" dirty="0"/>
              <a:t>2010</a:t>
            </a:r>
            <a:r>
              <a:rPr lang="en-US" dirty="0" smtClean="0"/>
              <a:t>,</a:t>
            </a:r>
            <a:r>
              <a:rPr lang="en-US" dirty="0"/>
              <a:t> </a:t>
            </a:r>
            <a:r>
              <a:rPr lang="en-US" dirty="0" err="1"/>
              <a:t>Felson</a:t>
            </a:r>
            <a:r>
              <a:rPr lang="en-US" dirty="0"/>
              <a:t> DT </a:t>
            </a:r>
            <a:r>
              <a:rPr lang="en-US" dirty="0" smtClean="0"/>
              <a:t>2010, </a:t>
            </a:r>
            <a:r>
              <a:rPr lang="en-US" dirty="0" err="1" smtClean="0"/>
              <a:t>Kapoor</a:t>
            </a:r>
            <a:r>
              <a:rPr lang="en-US" dirty="0" smtClean="0"/>
              <a:t> M et al. 2010, Kraus VB et al. 2010, </a:t>
            </a:r>
            <a:r>
              <a:rPr lang="en-US" dirty="0" err="1" smtClean="0"/>
              <a:t>Bijlsma</a:t>
            </a:r>
            <a:r>
              <a:rPr lang="en-US" dirty="0" smtClean="0"/>
              <a:t> J et al. 2011</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smtClean="0"/>
              <a:t>Potential Risk Factors</a:t>
            </a:r>
            <a:endParaRPr lang="en-US" dirty="0"/>
          </a:p>
        </p:txBody>
      </p:sp>
      <p:sp>
        <p:nvSpPr>
          <p:cNvPr id="4" name="Content Placeholder 3"/>
          <p:cNvSpPr>
            <a:spLocks noGrp="1"/>
          </p:cNvSpPr>
          <p:nvPr>
            <p:ph idx="13"/>
          </p:nvPr>
        </p:nvSpPr>
        <p:spPr>
          <a:xfrm>
            <a:off x="457200" y="6248400"/>
            <a:ext cx="8458200" cy="457200"/>
          </a:xfrm>
        </p:spPr>
        <p:txBody>
          <a:bodyPr>
            <a:normAutofit/>
          </a:bodyPr>
          <a:lstStyle/>
          <a:p>
            <a:r>
              <a:rPr lang="en-US" dirty="0" smtClean="0"/>
              <a:t>Recommended Reading: OARSI Online Primer on Osteoarthritis (http://primer.oarsi.org/)</a:t>
            </a:r>
            <a:endParaRPr lang="en-US" dirty="0"/>
          </a:p>
        </p:txBody>
      </p:sp>
      <p:grpSp>
        <p:nvGrpSpPr>
          <p:cNvPr id="13" name="Group 12"/>
          <p:cNvGrpSpPr/>
          <p:nvPr/>
        </p:nvGrpSpPr>
        <p:grpSpPr>
          <a:xfrm>
            <a:off x="1538108" y="1066800"/>
            <a:ext cx="6767692" cy="4724400"/>
            <a:chOff x="1538108" y="1066800"/>
            <a:chExt cx="6767692" cy="4724400"/>
          </a:xfrm>
        </p:grpSpPr>
        <p:grpSp>
          <p:nvGrpSpPr>
            <p:cNvPr id="12" name="Group 11"/>
            <p:cNvGrpSpPr/>
            <p:nvPr/>
          </p:nvGrpSpPr>
          <p:grpSpPr>
            <a:xfrm>
              <a:off x="1538108" y="1066800"/>
              <a:ext cx="6767692" cy="4724400"/>
              <a:chOff x="1538108" y="1066800"/>
              <a:chExt cx="6767692" cy="4724400"/>
            </a:xfrm>
          </p:grpSpPr>
          <p:sp>
            <p:nvSpPr>
              <p:cNvPr id="5" name="Oval 4"/>
              <p:cNvSpPr/>
              <p:nvPr/>
            </p:nvSpPr>
            <p:spPr>
              <a:xfrm>
                <a:off x="1538108" y="1066800"/>
                <a:ext cx="4724400" cy="4724400"/>
              </a:xfrm>
              <a:prstGeom prst="ellips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3581400" y="1066800"/>
                <a:ext cx="4724400" cy="4724400"/>
              </a:xfrm>
              <a:prstGeom prst="ellipse">
                <a:avLst/>
              </a:prstGeom>
              <a:solidFill>
                <a:schemeClr val="accent2">
                  <a:lumMod val="60000"/>
                  <a:lumOff val="40000"/>
                  <a:alpha val="51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6419697" y="2590800"/>
                <a:ext cx="1759456" cy="1661993"/>
              </a:xfrm>
              <a:prstGeom prst="rect">
                <a:avLst/>
              </a:prstGeom>
              <a:noFill/>
            </p:spPr>
            <p:txBody>
              <a:bodyPr wrap="none" rtlCol="0">
                <a:spAutoFit/>
              </a:bodyPr>
              <a:lstStyle/>
              <a:p>
                <a:pPr algn="ctr"/>
                <a:r>
                  <a:rPr lang="en-US" sz="2400" dirty="0" smtClean="0"/>
                  <a:t>Biochemical </a:t>
                </a:r>
              </a:p>
              <a:p>
                <a:pPr algn="ctr"/>
                <a:r>
                  <a:rPr lang="en-US" sz="2400" dirty="0" smtClean="0"/>
                  <a:t>Factors</a:t>
                </a:r>
              </a:p>
              <a:p>
                <a:pPr algn="ctr"/>
                <a:r>
                  <a:rPr lang="en-US" dirty="0" smtClean="0"/>
                  <a:t>For example:</a:t>
                </a:r>
              </a:p>
              <a:p>
                <a:pPr algn="ctr"/>
                <a:r>
                  <a:rPr lang="en-US" dirty="0" smtClean="0"/>
                  <a:t>Inflammation</a:t>
                </a:r>
              </a:p>
              <a:p>
                <a:pPr algn="ctr"/>
                <a:r>
                  <a:rPr lang="en-US" dirty="0" smtClean="0"/>
                  <a:t>Hormones</a:t>
                </a:r>
                <a:endParaRPr lang="en-US" dirty="0"/>
              </a:p>
            </p:txBody>
          </p:sp>
          <p:sp>
            <p:nvSpPr>
              <p:cNvPr id="9" name="Content Placeholder 6"/>
              <p:cNvSpPr txBox="1">
                <a:spLocks/>
              </p:cNvSpPr>
              <p:nvPr/>
            </p:nvSpPr>
            <p:spPr>
              <a:xfrm>
                <a:off x="3886200" y="2057400"/>
                <a:ext cx="2438400" cy="2895600"/>
              </a:xfrm>
              <a:prstGeom prst="rect">
                <a:avLst/>
              </a:prstGeom>
            </p:spPr>
            <p:txBody>
              <a:bodyPr vert="horz" lIns="91440" tIns="45720" rIns="91440" bIns="45720" rtlCol="0">
                <a:normAutofit lnSpcReduction="10000"/>
              </a:bodyPr>
              <a:lstStyle/>
              <a:p>
                <a:pPr marL="177800" marR="0" lvl="0" indent="-1778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b="0" i="0" u="none" strike="noStrike" kern="1200" cap="none" spc="0" normalizeH="0" baseline="0" noProof="0" dirty="0" smtClean="0">
                    <a:ln>
                      <a:noFill/>
                    </a:ln>
                    <a:effectLst/>
                    <a:uLnTx/>
                    <a:uFillTx/>
                    <a:latin typeface="+mn-lt"/>
                    <a:ea typeface="+mn-ea"/>
                    <a:cs typeface="+mn-cs"/>
                  </a:rPr>
                  <a:t>Sex</a:t>
                </a:r>
              </a:p>
              <a:p>
                <a:pPr marL="177800" marR="0" lvl="0" indent="-1778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b="0" i="0" u="none" strike="noStrike" kern="1200" cap="none" spc="0" normalizeH="0" baseline="0" noProof="0" dirty="0" smtClean="0">
                    <a:ln>
                      <a:noFill/>
                    </a:ln>
                    <a:effectLst/>
                    <a:uLnTx/>
                    <a:uFillTx/>
                    <a:latin typeface="+mn-lt"/>
                    <a:ea typeface="+mn-ea"/>
                    <a:cs typeface="+mn-cs"/>
                  </a:rPr>
                  <a:t>Age</a:t>
                </a:r>
              </a:p>
              <a:p>
                <a:pPr marL="177800" marR="0" lvl="0" indent="-1778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b="0" i="0" u="none" strike="noStrike" kern="1200" cap="none" spc="0" normalizeH="0" baseline="0" noProof="0" dirty="0" smtClean="0">
                    <a:ln>
                      <a:noFill/>
                    </a:ln>
                    <a:effectLst/>
                    <a:uLnTx/>
                    <a:uFillTx/>
                    <a:latin typeface="+mn-lt"/>
                    <a:ea typeface="+mn-ea"/>
                    <a:cs typeface="+mn-cs"/>
                  </a:rPr>
                  <a:t>Genetics</a:t>
                </a:r>
              </a:p>
              <a:p>
                <a:pPr marL="177800" marR="0" lvl="0" indent="-1778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b="0" i="0" u="none" strike="noStrike" kern="1200" cap="none" spc="0" normalizeH="0" baseline="0" noProof="0" dirty="0" smtClean="0">
                    <a:ln>
                      <a:noFill/>
                    </a:ln>
                    <a:effectLst/>
                    <a:uLnTx/>
                    <a:uFillTx/>
                    <a:latin typeface="+mn-lt"/>
                    <a:ea typeface="+mn-ea"/>
                    <a:cs typeface="+mn-cs"/>
                  </a:rPr>
                  <a:t>Obesity / Diet</a:t>
                </a:r>
              </a:p>
              <a:p>
                <a:pPr marL="177800" marR="0" lvl="0" indent="-1778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b="0" i="0" u="none" strike="noStrike" kern="1200" cap="none" spc="0" normalizeH="0" baseline="0" noProof="0" dirty="0" smtClean="0">
                    <a:ln>
                      <a:noFill/>
                    </a:ln>
                    <a:effectLst/>
                    <a:uLnTx/>
                    <a:uFillTx/>
                    <a:latin typeface="+mn-lt"/>
                    <a:ea typeface="+mn-ea"/>
                    <a:cs typeface="+mn-cs"/>
                  </a:rPr>
                  <a:t>Joint Trauma</a:t>
                </a:r>
              </a:p>
              <a:p>
                <a:pPr marL="177800" marR="0" lvl="0" indent="-1778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b="0" i="0" u="none" strike="noStrike" kern="1200" cap="none" spc="0" normalizeH="0" baseline="0" noProof="0" dirty="0" smtClean="0">
                    <a:ln>
                      <a:noFill/>
                    </a:ln>
                    <a:effectLst/>
                    <a:uLnTx/>
                    <a:uFillTx/>
                    <a:latin typeface="+mn-lt"/>
                    <a:ea typeface="+mn-ea"/>
                    <a:cs typeface="+mn-cs"/>
                  </a:rPr>
                  <a:t>Malalignment</a:t>
                </a:r>
              </a:p>
              <a:p>
                <a:pPr marL="177800" marR="0" lvl="0" indent="-1778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b="0" i="0" u="none" strike="noStrike" kern="1200" cap="none" spc="0" normalizeH="0" baseline="0" noProof="0" dirty="0" smtClean="0">
                    <a:ln>
                      <a:noFill/>
                    </a:ln>
                    <a:effectLst/>
                    <a:uLnTx/>
                    <a:uFillTx/>
                    <a:latin typeface="+mn-lt"/>
                    <a:ea typeface="+mn-ea"/>
                    <a:cs typeface="+mn-cs"/>
                  </a:rPr>
                  <a:t>Bone Shape/Density</a:t>
                </a:r>
              </a:p>
              <a:p>
                <a:pPr marL="177800" marR="0" lvl="0" indent="-1778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dirty="0" smtClean="0"/>
                  <a:t>Occupation</a:t>
                </a:r>
              </a:p>
              <a:p>
                <a:pPr marL="177800" marR="0" lvl="0" indent="-1778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b="0" i="0" u="none" strike="noStrike" kern="1200" cap="none" spc="0" normalizeH="0" baseline="0" noProof="0" dirty="0" smtClean="0">
                    <a:ln>
                      <a:noFill/>
                    </a:ln>
                    <a:effectLst/>
                    <a:uLnTx/>
                    <a:uFillTx/>
                    <a:latin typeface="+mn-lt"/>
                    <a:ea typeface="+mn-ea"/>
                    <a:cs typeface="+mn-cs"/>
                  </a:rPr>
                  <a:t>Muscle Strength</a:t>
                </a:r>
              </a:p>
            </p:txBody>
          </p:sp>
        </p:grpSp>
        <p:sp>
          <p:nvSpPr>
            <p:cNvPr id="7" name="TextBox 6"/>
            <p:cNvSpPr txBox="1"/>
            <p:nvPr/>
          </p:nvSpPr>
          <p:spPr>
            <a:xfrm>
              <a:off x="1614308" y="2971800"/>
              <a:ext cx="1999907" cy="830997"/>
            </a:xfrm>
            <a:prstGeom prst="rect">
              <a:avLst/>
            </a:prstGeom>
            <a:noFill/>
          </p:spPr>
          <p:txBody>
            <a:bodyPr wrap="none" rtlCol="0">
              <a:spAutoFit/>
            </a:bodyPr>
            <a:lstStyle/>
            <a:p>
              <a:pPr algn="ctr"/>
              <a:r>
                <a:rPr lang="en-US" sz="2400" dirty="0" smtClean="0"/>
                <a:t>Biomechanical</a:t>
              </a:r>
            </a:p>
            <a:p>
              <a:pPr algn="ctr"/>
              <a:r>
                <a:rPr lang="en-US" sz="2400" dirty="0" smtClean="0"/>
                <a:t>Overloading</a:t>
              </a:r>
              <a:endParaRPr lang="en-US" sz="2400" dirty="0"/>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8229600" cy="1143000"/>
          </a:xfrm>
        </p:spPr>
        <p:txBody>
          <a:bodyPr>
            <a:normAutofit fontScale="90000"/>
          </a:bodyPr>
          <a:lstStyle/>
          <a:p>
            <a:pPr algn="r"/>
            <a:r>
              <a:rPr lang="en-US" dirty="0" smtClean="0"/>
              <a:t>Linking </a:t>
            </a:r>
            <a:r>
              <a:rPr lang="en-US" dirty="0" err="1" smtClean="0"/>
              <a:t>Biomechanics+Biochemisty</a:t>
            </a:r>
            <a:endParaRPr lang="en-US" dirty="0"/>
          </a:p>
        </p:txBody>
      </p:sp>
      <p:sp>
        <p:nvSpPr>
          <p:cNvPr id="3" name="Content Placeholder 2"/>
          <p:cNvSpPr>
            <a:spLocks noGrp="1"/>
          </p:cNvSpPr>
          <p:nvPr>
            <p:ph idx="1"/>
          </p:nvPr>
        </p:nvSpPr>
        <p:spPr/>
        <p:txBody>
          <a:bodyPr>
            <a:normAutofit/>
          </a:bodyPr>
          <a:lstStyle/>
          <a:p>
            <a:r>
              <a:rPr lang="en-US" dirty="0" err="1" smtClean="0"/>
              <a:t>Macrotrauma</a:t>
            </a:r>
            <a:r>
              <a:rPr lang="en-US" dirty="0" smtClean="0"/>
              <a:t> induces </a:t>
            </a:r>
          </a:p>
          <a:p>
            <a:pPr>
              <a:buNone/>
            </a:pPr>
            <a:r>
              <a:rPr lang="en-US" dirty="0" smtClean="0"/>
              <a:t>	inflammation &amp; </a:t>
            </a:r>
          </a:p>
          <a:p>
            <a:pPr>
              <a:buNone/>
            </a:pPr>
            <a:r>
              <a:rPr lang="en-US" dirty="0" smtClean="0"/>
              <a:t>	catabolic cascade but…</a:t>
            </a:r>
          </a:p>
          <a:p>
            <a:pPr>
              <a:buNone/>
            </a:pPr>
            <a:endParaRPr lang="en-US" dirty="0" smtClean="0"/>
          </a:p>
          <a:p>
            <a:r>
              <a:rPr lang="en-US" dirty="0" smtClean="0"/>
              <a:t>So can </a:t>
            </a:r>
            <a:r>
              <a:rPr lang="en-US" i="1" dirty="0" smtClean="0"/>
              <a:t>high-repetition, high-force tasks </a:t>
            </a:r>
            <a:r>
              <a:rPr lang="en-US" dirty="0" smtClean="0"/>
              <a:t>with inadequate rest intervals</a:t>
            </a:r>
          </a:p>
          <a:p>
            <a:pPr lvl="1"/>
            <a:r>
              <a:rPr lang="en-US" i="1" dirty="0" smtClean="0"/>
              <a:t>Certain occupations or elite sports as well as other </a:t>
            </a:r>
          </a:p>
          <a:p>
            <a:pPr lvl="1">
              <a:buNone/>
            </a:pPr>
            <a:r>
              <a:rPr lang="en-US" i="1" dirty="0" smtClean="0"/>
              <a:t>	factors may increase joint loading</a:t>
            </a:r>
            <a:endParaRPr lang="en-US" i="1" dirty="0"/>
          </a:p>
        </p:txBody>
      </p:sp>
      <p:sp>
        <p:nvSpPr>
          <p:cNvPr id="4" name="Content Placeholder 3"/>
          <p:cNvSpPr>
            <a:spLocks noGrp="1"/>
          </p:cNvSpPr>
          <p:nvPr>
            <p:ph idx="13"/>
          </p:nvPr>
        </p:nvSpPr>
        <p:spPr/>
        <p:txBody>
          <a:bodyPr/>
          <a:lstStyle/>
          <a:p>
            <a:r>
              <a:rPr lang="en-US" dirty="0" err="1" smtClean="0"/>
              <a:t>Elsaid</a:t>
            </a:r>
            <a:r>
              <a:rPr lang="en-US" dirty="0" smtClean="0"/>
              <a:t> KA et al. 2009, </a:t>
            </a:r>
            <a:r>
              <a:rPr lang="en-US" dirty="0" err="1" smtClean="0"/>
              <a:t>Catterall</a:t>
            </a:r>
            <a:r>
              <a:rPr lang="en-US" dirty="0" smtClean="0"/>
              <a:t> JB et al. 2010, Driban JB et al. 2011</a:t>
            </a:r>
            <a:endParaRPr lang="en-US" dirty="0"/>
          </a:p>
        </p:txBody>
      </p:sp>
      <p:grpSp>
        <p:nvGrpSpPr>
          <p:cNvPr id="10" name="Group 9"/>
          <p:cNvGrpSpPr/>
          <p:nvPr/>
        </p:nvGrpSpPr>
        <p:grpSpPr>
          <a:xfrm>
            <a:off x="5244261" y="1066800"/>
            <a:ext cx="3711315" cy="2590800"/>
            <a:chOff x="1538108" y="1066800"/>
            <a:chExt cx="6767692" cy="4724400"/>
          </a:xfrm>
        </p:grpSpPr>
        <p:grpSp>
          <p:nvGrpSpPr>
            <p:cNvPr id="11" name="Group 11"/>
            <p:cNvGrpSpPr/>
            <p:nvPr/>
          </p:nvGrpSpPr>
          <p:grpSpPr>
            <a:xfrm>
              <a:off x="1538108" y="1066800"/>
              <a:ext cx="6767692" cy="4724400"/>
              <a:chOff x="1538108" y="1066800"/>
              <a:chExt cx="6767692" cy="4724400"/>
            </a:xfrm>
          </p:grpSpPr>
          <p:sp>
            <p:nvSpPr>
              <p:cNvPr id="13" name="Oval 12"/>
              <p:cNvSpPr/>
              <p:nvPr/>
            </p:nvSpPr>
            <p:spPr>
              <a:xfrm>
                <a:off x="1538108" y="1066800"/>
                <a:ext cx="4724400" cy="4724400"/>
              </a:xfrm>
              <a:prstGeom prst="ellips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3581400" y="1066800"/>
                <a:ext cx="4724400" cy="4724400"/>
              </a:xfrm>
              <a:prstGeom prst="ellipse">
                <a:avLst/>
              </a:prstGeom>
              <a:solidFill>
                <a:schemeClr val="accent2">
                  <a:lumMod val="60000"/>
                  <a:lumOff val="40000"/>
                  <a:alpha val="51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6384203" y="2971799"/>
                <a:ext cx="1830461" cy="673488"/>
              </a:xfrm>
              <a:prstGeom prst="rect">
                <a:avLst/>
              </a:prstGeom>
              <a:noFill/>
            </p:spPr>
            <p:txBody>
              <a:bodyPr wrap="none" rtlCol="0">
                <a:spAutoFit/>
              </a:bodyPr>
              <a:lstStyle/>
              <a:p>
                <a:pPr algn="ctr"/>
                <a:r>
                  <a:rPr lang="en-US" dirty="0" err="1" smtClean="0"/>
                  <a:t>Biochem</a:t>
                </a:r>
                <a:endParaRPr lang="en-US" dirty="0"/>
              </a:p>
            </p:txBody>
          </p:sp>
          <p:sp>
            <p:nvSpPr>
              <p:cNvPr id="16" name="Content Placeholder 6"/>
              <p:cNvSpPr txBox="1">
                <a:spLocks/>
              </p:cNvSpPr>
              <p:nvPr/>
            </p:nvSpPr>
            <p:spPr>
              <a:xfrm>
                <a:off x="3810000" y="2209799"/>
                <a:ext cx="2438400" cy="3025589"/>
              </a:xfrm>
              <a:prstGeom prst="rect">
                <a:avLst/>
              </a:prstGeom>
            </p:spPr>
            <p:txBody>
              <a:bodyPr vert="horz" lIns="91440" tIns="45720" rIns="91440" bIns="45720" rtlCol="0">
                <a:normAutofit fontScale="47500" lnSpcReduction="20000"/>
              </a:bodyPr>
              <a:lstStyle/>
              <a:p>
                <a:pPr marL="177800" marR="0" lvl="0" indent="-1778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b="0" i="0" u="none" strike="noStrike" kern="1200" cap="none" spc="0" normalizeH="0" baseline="0" noProof="0" dirty="0" smtClean="0">
                    <a:ln>
                      <a:noFill/>
                    </a:ln>
                    <a:effectLst/>
                    <a:uLnTx/>
                    <a:uFillTx/>
                    <a:latin typeface="+mn-lt"/>
                    <a:ea typeface="+mn-ea"/>
                    <a:cs typeface="+mn-cs"/>
                  </a:rPr>
                  <a:t>Sex</a:t>
                </a:r>
                <a:endParaRPr kumimoji="0" lang="en-US" sz="2100" b="0" i="0" u="none" strike="noStrike" kern="1200" cap="none" spc="0" normalizeH="0" baseline="0" noProof="0" dirty="0" smtClean="0">
                  <a:ln>
                    <a:noFill/>
                  </a:ln>
                  <a:effectLst/>
                  <a:uLnTx/>
                  <a:uFillTx/>
                </a:endParaRPr>
              </a:p>
              <a:p>
                <a:pPr marL="177800" marR="0" lvl="0" indent="-1778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100" b="0" i="0" u="none" strike="noStrike" kern="1200" cap="none" spc="0" normalizeH="0" baseline="0" noProof="0" dirty="0" smtClean="0">
                    <a:ln>
                      <a:noFill/>
                    </a:ln>
                    <a:effectLst/>
                    <a:uLnTx/>
                    <a:uFillTx/>
                  </a:rPr>
                  <a:t>Age</a:t>
                </a:r>
              </a:p>
              <a:p>
                <a:pPr marL="177800" marR="0" lvl="0" indent="-1778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100" b="0" i="0" u="none" strike="noStrike" kern="1200" cap="none" spc="0" normalizeH="0" baseline="0" noProof="0" dirty="0" smtClean="0">
                    <a:ln>
                      <a:noFill/>
                    </a:ln>
                    <a:effectLst/>
                    <a:uLnTx/>
                    <a:uFillTx/>
                  </a:rPr>
                  <a:t>Genetics</a:t>
                </a:r>
              </a:p>
              <a:p>
                <a:pPr marL="177800" marR="0" lvl="0" indent="-1778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100" b="0" i="0" u="none" strike="noStrike" kern="1200" cap="none" spc="0" normalizeH="0" baseline="0" noProof="0" dirty="0" smtClean="0">
                    <a:ln>
                      <a:noFill/>
                    </a:ln>
                    <a:effectLst/>
                    <a:uLnTx/>
                    <a:uFillTx/>
                  </a:rPr>
                  <a:t>Obesity / Diet</a:t>
                </a:r>
              </a:p>
              <a:p>
                <a:pPr marL="177800" marR="0" lvl="0" indent="-1778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100" b="0" i="0" u="none" strike="noStrike" kern="1200" cap="none" spc="0" normalizeH="0" baseline="0" noProof="0" dirty="0" smtClean="0">
                    <a:ln>
                      <a:noFill/>
                    </a:ln>
                    <a:effectLst/>
                    <a:uLnTx/>
                    <a:uFillTx/>
                  </a:rPr>
                  <a:t>Joint Trauma</a:t>
                </a:r>
              </a:p>
              <a:p>
                <a:pPr marL="177800" marR="0" lvl="0" indent="-1778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100" b="0" i="0" u="none" strike="noStrike" kern="1200" cap="none" spc="0" normalizeH="0" baseline="0" noProof="0" dirty="0" smtClean="0">
                    <a:ln>
                      <a:noFill/>
                    </a:ln>
                    <a:effectLst/>
                    <a:uLnTx/>
                    <a:uFillTx/>
                  </a:rPr>
                  <a:t>Malalignment</a:t>
                </a:r>
              </a:p>
              <a:p>
                <a:pPr marL="177800" marR="0" lvl="0" indent="-1778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100" b="0" i="0" u="none" strike="noStrike" kern="1200" cap="none" spc="0" normalizeH="0" baseline="0" noProof="0" dirty="0" smtClean="0">
                    <a:ln>
                      <a:noFill/>
                    </a:ln>
                    <a:effectLst/>
                    <a:uLnTx/>
                    <a:uFillTx/>
                  </a:rPr>
                  <a:t>Bone Shape/Density</a:t>
                </a:r>
              </a:p>
              <a:p>
                <a:pPr marL="177800" marR="0" lvl="0" indent="-1778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2100" dirty="0" smtClean="0"/>
                  <a:t>Occupation</a:t>
                </a:r>
              </a:p>
              <a:p>
                <a:pPr marL="177800" marR="0" lvl="0" indent="-1778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100" b="0" i="0" u="none" strike="noStrike" kern="1200" cap="none" spc="0" normalizeH="0" baseline="0" noProof="0" dirty="0" smtClean="0">
                    <a:ln>
                      <a:noFill/>
                    </a:ln>
                    <a:effectLst/>
                    <a:uLnTx/>
                    <a:uFillTx/>
                  </a:rPr>
                  <a:t>Mu</a:t>
                </a:r>
                <a:r>
                  <a:rPr kumimoji="0" lang="en-US" b="0" i="0" u="none" strike="noStrike" kern="1200" cap="none" spc="0" normalizeH="0" baseline="0" noProof="0" dirty="0" smtClean="0">
                    <a:ln>
                      <a:noFill/>
                    </a:ln>
                    <a:effectLst/>
                    <a:uLnTx/>
                    <a:uFillTx/>
                    <a:latin typeface="+mn-lt"/>
                    <a:ea typeface="+mn-ea"/>
                    <a:cs typeface="+mn-cs"/>
                  </a:rPr>
                  <a:t>scle Strength</a:t>
                </a:r>
              </a:p>
            </p:txBody>
          </p:sp>
        </p:grpSp>
        <p:sp>
          <p:nvSpPr>
            <p:cNvPr id="12" name="TextBox 11"/>
            <p:cNvSpPr txBox="1"/>
            <p:nvPr/>
          </p:nvSpPr>
          <p:spPr>
            <a:xfrm>
              <a:off x="1699034" y="2971799"/>
              <a:ext cx="1830461" cy="673488"/>
            </a:xfrm>
            <a:prstGeom prst="rect">
              <a:avLst/>
            </a:prstGeom>
            <a:noFill/>
          </p:spPr>
          <p:txBody>
            <a:bodyPr wrap="none" rtlCol="0">
              <a:spAutoFit/>
            </a:bodyPr>
            <a:lstStyle/>
            <a:p>
              <a:pPr algn="ctr"/>
              <a:r>
                <a:rPr lang="en-US" dirty="0" err="1" smtClean="0"/>
                <a:t>Biomech</a:t>
              </a:r>
              <a:endParaRPr lang="en-US" dirty="0"/>
            </a:p>
          </p:txBody>
        </p:sp>
      </p:gr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smtClean="0"/>
              <a:t>An Alternative View</a:t>
            </a:r>
            <a:endParaRPr lang="en-US" dirty="0"/>
          </a:p>
        </p:txBody>
      </p:sp>
      <p:sp>
        <p:nvSpPr>
          <p:cNvPr id="3" name="Content Placeholder 2"/>
          <p:cNvSpPr>
            <a:spLocks noGrp="1"/>
          </p:cNvSpPr>
          <p:nvPr>
            <p:ph idx="1"/>
          </p:nvPr>
        </p:nvSpPr>
        <p:spPr/>
        <p:txBody>
          <a:bodyPr/>
          <a:lstStyle/>
          <a:p>
            <a:endParaRPr lang="en-US" dirty="0"/>
          </a:p>
        </p:txBody>
      </p:sp>
      <p:sp>
        <p:nvSpPr>
          <p:cNvPr id="4" name="Content Placeholder 3"/>
          <p:cNvSpPr>
            <a:spLocks noGrp="1"/>
          </p:cNvSpPr>
          <p:nvPr>
            <p:ph idx="13"/>
          </p:nvPr>
        </p:nvSpPr>
        <p:spPr/>
        <p:txBody>
          <a:bodyPr/>
          <a:lstStyle/>
          <a:p>
            <a:r>
              <a:rPr lang="en-US" dirty="0" err="1" smtClean="0"/>
              <a:t>Sandell</a:t>
            </a:r>
            <a:r>
              <a:rPr lang="en-US" dirty="0" smtClean="0"/>
              <a:t> L 2012</a:t>
            </a:r>
            <a:endParaRPr lang="en-US" dirty="0"/>
          </a:p>
        </p:txBody>
      </p:sp>
      <p:pic>
        <p:nvPicPr>
          <p:cNvPr id="1026" name="Picture 2"/>
          <p:cNvPicPr>
            <a:picLocks noChangeAspect="1" noChangeArrowheads="1"/>
          </p:cNvPicPr>
          <p:nvPr/>
        </p:nvPicPr>
        <p:blipFill rotWithShape="1">
          <a:blip r:embed="rId3" cstate="print"/>
          <a:srcRect b="14931"/>
          <a:stretch/>
        </p:blipFill>
        <p:spPr bwMode="auto">
          <a:xfrm>
            <a:off x="1600200" y="1219200"/>
            <a:ext cx="6000750" cy="4901326"/>
          </a:xfrm>
          <a:prstGeom prst="rect">
            <a:avLst/>
          </a:prstGeom>
          <a:noFill/>
          <a:ln w="9525">
            <a:noFill/>
            <a:miter lim="800000"/>
            <a:headEnd/>
            <a:tailEnd/>
          </a:ln>
        </p:spPr>
      </p:pic>
      <p:sp>
        <p:nvSpPr>
          <p:cNvPr id="5" name="TextBox 4"/>
          <p:cNvSpPr txBox="1"/>
          <p:nvPr/>
        </p:nvSpPr>
        <p:spPr>
          <a:xfrm>
            <a:off x="5257800" y="5421868"/>
            <a:ext cx="1511568" cy="369332"/>
          </a:xfrm>
          <a:prstGeom prst="rect">
            <a:avLst/>
          </a:prstGeom>
          <a:noFill/>
        </p:spPr>
        <p:txBody>
          <a:bodyPr wrap="none" rtlCol="0">
            <a:spAutoFit/>
          </a:bodyPr>
          <a:lstStyle/>
          <a:p>
            <a:r>
              <a:rPr lang="en-US" dirty="0" smtClean="0"/>
              <a:t>Late-onset OA</a:t>
            </a:r>
            <a:endParaRPr lang="en-US" dirty="0"/>
          </a:p>
        </p:txBody>
      </p:sp>
      <p:sp>
        <p:nvSpPr>
          <p:cNvPr id="7" name="TextBox 6"/>
          <p:cNvSpPr txBox="1"/>
          <p:nvPr/>
        </p:nvSpPr>
        <p:spPr>
          <a:xfrm>
            <a:off x="5791200" y="3520440"/>
            <a:ext cx="1487330" cy="369332"/>
          </a:xfrm>
          <a:prstGeom prst="rect">
            <a:avLst/>
          </a:prstGeom>
          <a:noFill/>
        </p:spPr>
        <p:txBody>
          <a:bodyPr wrap="none" rtlCol="0">
            <a:spAutoFit/>
          </a:bodyPr>
          <a:lstStyle/>
          <a:p>
            <a:r>
              <a:rPr lang="en-US" dirty="0" smtClean="0"/>
              <a:t>Mid-onset OA</a:t>
            </a:r>
            <a:endParaRPr lang="en-US" dirty="0"/>
          </a:p>
        </p:txBody>
      </p:sp>
      <p:sp>
        <p:nvSpPr>
          <p:cNvPr id="8" name="TextBox 7"/>
          <p:cNvSpPr txBox="1"/>
          <p:nvPr/>
        </p:nvSpPr>
        <p:spPr>
          <a:xfrm>
            <a:off x="2286000" y="3516868"/>
            <a:ext cx="1571649" cy="369332"/>
          </a:xfrm>
          <a:prstGeom prst="rect">
            <a:avLst/>
          </a:prstGeom>
          <a:noFill/>
        </p:spPr>
        <p:txBody>
          <a:bodyPr wrap="none" rtlCol="0">
            <a:spAutoFit/>
          </a:bodyPr>
          <a:lstStyle/>
          <a:p>
            <a:r>
              <a:rPr lang="en-US" dirty="0" smtClean="0"/>
              <a:t>Early-onset OA</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85800" y="0"/>
            <a:ext cx="8229600" cy="1143000"/>
          </a:xfrm>
        </p:spPr>
        <p:txBody>
          <a:bodyPr>
            <a:normAutofit/>
          </a:bodyPr>
          <a:lstStyle/>
          <a:p>
            <a:pPr algn="r"/>
            <a:r>
              <a:rPr lang="en-US" dirty="0" smtClean="0"/>
              <a:t>Incidence </a:t>
            </a:r>
            <a:r>
              <a:rPr lang="en-US" b="1" dirty="0" smtClean="0">
                <a:solidFill>
                  <a:schemeClr val="bg1"/>
                </a:solidFill>
              </a:rPr>
              <a:t>of OA </a:t>
            </a:r>
            <a:r>
              <a:rPr lang="en-US" dirty="0" smtClean="0"/>
              <a:t>as We Age</a:t>
            </a:r>
            <a:endParaRPr lang="en-US" b="1" dirty="0">
              <a:solidFill>
                <a:schemeClr val="bg1"/>
              </a:solidFill>
            </a:endParaRPr>
          </a:p>
        </p:txBody>
      </p:sp>
      <p:pic>
        <p:nvPicPr>
          <p:cNvPr id="14338" name="Picture 2" descr="An external file that holds a picture, illustration, etc.&#10;Object name is nihms193462f1.jpg Object name is nihms193462f1.jpg"/>
          <p:cNvPicPr>
            <a:picLocks noGrp="1" noChangeAspect="1" noChangeArrowheads="1"/>
          </p:cNvPicPr>
          <p:nvPr>
            <p:ph idx="1"/>
          </p:nvPr>
        </p:nvPicPr>
        <p:blipFill>
          <a:blip r:embed="rId3" cstate="print"/>
          <a:stretch>
            <a:fillRect/>
          </a:stretch>
        </p:blipFill>
        <p:spPr bwMode="auto">
          <a:xfrm>
            <a:off x="1062731" y="1371600"/>
            <a:ext cx="6696566" cy="4754562"/>
          </a:xfrm>
          <a:prstGeom prst="rect">
            <a:avLst/>
          </a:prstGeom>
          <a:noFill/>
        </p:spPr>
      </p:pic>
      <p:sp>
        <p:nvSpPr>
          <p:cNvPr id="8" name="Content Placeholder 7"/>
          <p:cNvSpPr>
            <a:spLocks noGrp="1"/>
          </p:cNvSpPr>
          <p:nvPr>
            <p:ph idx="13"/>
          </p:nvPr>
        </p:nvSpPr>
        <p:spPr/>
        <p:txBody>
          <a:bodyPr/>
          <a:lstStyle/>
          <a:p>
            <a:r>
              <a:rPr lang="en-US" dirty="0" err="1" smtClean="0"/>
              <a:t>Oliveria</a:t>
            </a:r>
            <a:r>
              <a:rPr lang="en-US" dirty="0" smtClean="0"/>
              <a:t> SA et al. 1995</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0"/>
            <a:ext cx="8458200" cy="1143000"/>
          </a:xfrm>
        </p:spPr>
        <p:txBody>
          <a:bodyPr/>
          <a:lstStyle/>
          <a:p>
            <a:pPr algn="r"/>
            <a:r>
              <a:rPr lang="en-US" b="1" dirty="0" smtClean="0">
                <a:solidFill>
                  <a:schemeClr val="bg1"/>
                </a:solidFill>
              </a:rPr>
              <a:t>Standard Warranty</a:t>
            </a:r>
            <a:endParaRPr lang="en-US" b="1" dirty="0">
              <a:solidFill>
                <a:schemeClr val="bg1"/>
              </a:solidFill>
            </a:endParaRPr>
          </a:p>
        </p:txBody>
      </p:sp>
      <p:sp>
        <p:nvSpPr>
          <p:cNvPr id="8" name="Content Placeholder 7"/>
          <p:cNvSpPr>
            <a:spLocks noGrp="1"/>
          </p:cNvSpPr>
          <p:nvPr>
            <p:ph idx="13"/>
          </p:nvPr>
        </p:nvSpPr>
        <p:spPr/>
        <p:txBody>
          <a:bodyPr/>
          <a:lstStyle/>
          <a:p>
            <a:endParaRPr lang="en-US" dirty="0"/>
          </a:p>
        </p:txBody>
      </p:sp>
      <p:pic>
        <p:nvPicPr>
          <p:cNvPr id="14339" name="Picture 3" descr="C:\Users\jdriban.LSMASTER\Desktop\risk of oa during life2.jpg"/>
          <p:cNvPicPr>
            <a:picLocks noGrp="1" noChangeAspect="1" noChangeArrowheads="1"/>
          </p:cNvPicPr>
          <p:nvPr>
            <p:ph sz="half" idx="2"/>
          </p:nvPr>
        </p:nvPicPr>
        <p:blipFill>
          <a:blip r:embed="rId3" cstate="print"/>
          <a:srcRect/>
          <a:stretch>
            <a:fillRect/>
          </a:stretch>
        </p:blipFill>
        <p:spPr bwMode="auto">
          <a:xfrm>
            <a:off x="4670763" y="2057400"/>
            <a:ext cx="4244637" cy="2743200"/>
          </a:xfrm>
          <a:prstGeom prst="rect">
            <a:avLst/>
          </a:prstGeom>
          <a:noFill/>
        </p:spPr>
      </p:pic>
      <p:pic>
        <p:nvPicPr>
          <p:cNvPr id="7" name="Picture 3" descr="C:\Users\jdriban.LSMASTER\Desktop\risk of oa during life2.jpg"/>
          <p:cNvPicPr>
            <a:picLocks noGrp="1" noChangeAspect="1" noChangeArrowheads="1"/>
          </p:cNvPicPr>
          <p:nvPr>
            <p:ph sz="half" idx="1"/>
          </p:nvPr>
        </p:nvPicPr>
        <p:blipFill>
          <a:blip r:embed="rId3" cstate="print"/>
          <a:srcRect/>
          <a:stretch>
            <a:fillRect/>
          </a:stretch>
        </p:blipFill>
        <p:spPr bwMode="auto">
          <a:xfrm>
            <a:off x="304800" y="2057401"/>
            <a:ext cx="4244636" cy="2743200"/>
          </a:xfrm>
          <a:prstGeom prst="rect">
            <a:avLst/>
          </a:prstGeom>
          <a:noFill/>
        </p:spPr>
      </p:pic>
      <p:sp>
        <p:nvSpPr>
          <p:cNvPr id="10" name="TextBox 9"/>
          <p:cNvSpPr txBox="1"/>
          <p:nvPr/>
        </p:nvSpPr>
        <p:spPr>
          <a:xfrm>
            <a:off x="457201" y="5034171"/>
            <a:ext cx="8229600" cy="1061829"/>
          </a:xfrm>
          <a:prstGeom prst="rect">
            <a:avLst/>
          </a:prstGeom>
          <a:noFill/>
        </p:spPr>
        <p:txBody>
          <a:bodyPr wrap="square" rtlCol="0">
            <a:spAutoFit/>
          </a:bodyPr>
          <a:lstStyle/>
          <a:p>
            <a:r>
              <a:rPr lang="en-US" sz="2100" i="1" dirty="0" smtClean="0">
                <a:solidFill>
                  <a:schemeClr val="bg1"/>
                </a:solidFill>
              </a:rPr>
              <a:t>“The warranty does not cover damage caused by accident, misuse, abuse, failure to follow instructions given in the product documentation,… external environmental causes…”</a:t>
            </a:r>
            <a:endParaRPr lang="en-US" sz="2100" i="1" dirty="0">
              <a:solidFill>
                <a:schemeClr val="bg1"/>
              </a:solidFill>
            </a:endParaRPr>
          </a:p>
        </p:txBody>
      </p:sp>
      <p:sp>
        <p:nvSpPr>
          <p:cNvPr id="33" name="Freeform 32"/>
          <p:cNvSpPr/>
          <p:nvPr/>
        </p:nvSpPr>
        <p:spPr>
          <a:xfrm>
            <a:off x="1705970" y="3098042"/>
            <a:ext cx="1528549" cy="1132764"/>
          </a:xfrm>
          <a:custGeom>
            <a:avLst/>
            <a:gdLst>
              <a:gd name="connsiteX0" fmla="*/ 0 w 1528549"/>
              <a:gd name="connsiteY0" fmla="*/ 1132764 h 1132764"/>
              <a:gd name="connsiteX1" fmla="*/ 484496 w 1528549"/>
              <a:gd name="connsiteY1" fmla="*/ 1003110 h 1132764"/>
              <a:gd name="connsiteX2" fmla="*/ 1016758 w 1528549"/>
              <a:gd name="connsiteY2" fmla="*/ 655092 h 1132764"/>
              <a:gd name="connsiteX3" fmla="*/ 1528549 w 1528549"/>
              <a:gd name="connsiteY3" fmla="*/ 0 h 1132764"/>
              <a:gd name="connsiteX4" fmla="*/ 1514902 w 1528549"/>
              <a:gd name="connsiteY4" fmla="*/ 20471 h 11327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8549" h="1132764">
                <a:moveTo>
                  <a:pt x="0" y="1132764"/>
                </a:moveTo>
                <a:lnTo>
                  <a:pt x="484496" y="1003110"/>
                </a:lnTo>
                <a:lnTo>
                  <a:pt x="1016758" y="655092"/>
                </a:lnTo>
                <a:lnTo>
                  <a:pt x="1528549" y="0"/>
                </a:lnTo>
                <a:lnTo>
                  <a:pt x="1514902" y="20471"/>
                </a:lnTo>
              </a:path>
            </a:pathLst>
          </a:custGeom>
          <a:ln w="34925">
            <a:solidFill>
              <a:srgbClr val="FFC000"/>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35" name="Straight Connector 34"/>
          <p:cNvCxnSpPr/>
          <p:nvPr/>
        </p:nvCxnSpPr>
        <p:spPr>
          <a:xfrm flipH="1">
            <a:off x="3200400" y="3118513"/>
            <a:ext cx="20472" cy="1148687"/>
          </a:xfrm>
          <a:prstGeom prst="line">
            <a:avLst/>
          </a:prstGeom>
          <a:ln w="34925">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38" name="Freeform 37"/>
          <p:cNvSpPr/>
          <p:nvPr/>
        </p:nvSpPr>
        <p:spPr>
          <a:xfrm>
            <a:off x="6096000" y="3886200"/>
            <a:ext cx="2514600" cy="368300"/>
          </a:xfrm>
          <a:custGeom>
            <a:avLst/>
            <a:gdLst>
              <a:gd name="connsiteX0" fmla="*/ 0 w 1528549"/>
              <a:gd name="connsiteY0" fmla="*/ 1132764 h 1132764"/>
              <a:gd name="connsiteX1" fmla="*/ 484496 w 1528549"/>
              <a:gd name="connsiteY1" fmla="*/ 1003110 h 1132764"/>
              <a:gd name="connsiteX2" fmla="*/ 1016758 w 1528549"/>
              <a:gd name="connsiteY2" fmla="*/ 655092 h 1132764"/>
              <a:gd name="connsiteX3" fmla="*/ 1528549 w 1528549"/>
              <a:gd name="connsiteY3" fmla="*/ 0 h 1132764"/>
              <a:gd name="connsiteX4" fmla="*/ 1514902 w 1528549"/>
              <a:gd name="connsiteY4" fmla="*/ 20471 h 1132764"/>
              <a:gd name="connsiteX0" fmla="*/ 0 w 1524000"/>
              <a:gd name="connsiteY0" fmla="*/ 1132764 h 1132764"/>
              <a:gd name="connsiteX1" fmla="*/ 479947 w 1524000"/>
              <a:gd name="connsiteY1" fmla="*/ 1003110 h 1132764"/>
              <a:gd name="connsiteX2" fmla="*/ 1012209 w 1524000"/>
              <a:gd name="connsiteY2" fmla="*/ 655092 h 1132764"/>
              <a:gd name="connsiteX3" fmla="*/ 1524000 w 1524000"/>
              <a:gd name="connsiteY3" fmla="*/ 0 h 1132764"/>
              <a:gd name="connsiteX4" fmla="*/ 1510353 w 1524000"/>
              <a:gd name="connsiteY4" fmla="*/ 20471 h 1132764"/>
              <a:gd name="connsiteX0" fmla="*/ 0 w 1524000"/>
              <a:gd name="connsiteY0" fmla="*/ 1132764 h 1132764"/>
              <a:gd name="connsiteX1" fmla="*/ 479947 w 1524000"/>
              <a:gd name="connsiteY1" fmla="*/ 1003110 h 1132764"/>
              <a:gd name="connsiteX2" fmla="*/ 1012209 w 1524000"/>
              <a:gd name="connsiteY2" fmla="*/ 655092 h 1132764"/>
              <a:gd name="connsiteX3" fmla="*/ 1524000 w 1524000"/>
              <a:gd name="connsiteY3" fmla="*/ 0 h 1132764"/>
              <a:gd name="connsiteX4" fmla="*/ 1510353 w 1524000"/>
              <a:gd name="connsiteY4" fmla="*/ 20471 h 1132764"/>
              <a:gd name="connsiteX0" fmla="*/ 0 w 1524000"/>
              <a:gd name="connsiteY0" fmla="*/ 1132764 h 1132764"/>
              <a:gd name="connsiteX1" fmla="*/ 990599 w 1524000"/>
              <a:gd name="connsiteY1" fmla="*/ 914400 h 1132764"/>
              <a:gd name="connsiteX2" fmla="*/ 1012209 w 1524000"/>
              <a:gd name="connsiteY2" fmla="*/ 655092 h 1132764"/>
              <a:gd name="connsiteX3" fmla="*/ 1524000 w 1524000"/>
              <a:gd name="connsiteY3" fmla="*/ 0 h 1132764"/>
              <a:gd name="connsiteX4" fmla="*/ 1510353 w 1524000"/>
              <a:gd name="connsiteY4" fmla="*/ 20471 h 1132764"/>
              <a:gd name="connsiteX0" fmla="*/ 0 w 1524000"/>
              <a:gd name="connsiteY0" fmla="*/ 1132764 h 1132764"/>
              <a:gd name="connsiteX1" fmla="*/ 990599 w 1524000"/>
              <a:gd name="connsiteY1" fmla="*/ 990600 h 1132764"/>
              <a:gd name="connsiteX2" fmla="*/ 1012209 w 1524000"/>
              <a:gd name="connsiteY2" fmla="*/ 655092 h 1132764"/>
              <a:gd name="connsiteX3" fmla="*/ 1524000 w 1524000"/>
              <a:gd name="connsiteY3" fmla="*/ 0 h 1132764"/>
              <a:gd name="connsiteX4" fmla="*/ 1510353 w 1524000"/>
              <a:gd name="connsiteY4" fmla="*/ 20471 h 1132764"/>
              <a:gd name="connsiteX0" fmla="*/ 0 w 1524000"/>
              <a:gd name="connsiteY0" fmla="*/ 1132764 h 1132764"/>
              <a:gd name="connsiteX1" fmla="*/ 990599 w 1524000"/>
              <a:gd name="connsiteY1" fmla="*/ 990600 h 1132764"/>
              <a:gd name="connsiteX2" fmla="*/ 1012209 w 1524000"/>
              <a:gd name="connsiteY2" fmla="*/ 655092 h 1132764"/>
              <a:gd name="connsiteX3" fmla="*/ 1524000 w 1524000"/>
              <a:gd name="connsiteY3" fmla="*/ 0 h 1132764"/>
              <a:gd name="connsiteX4" fmla="*/ 1510353 w 1524000"/>
              <a:gd name="connsiteY4" fmla="*/ 20471 h 1132764"/>
              <a:gd name="connsiteX0" fmla="*/ 0 w 1981199"/>
              <a:gd name="connsiteY0" fmla="*/ 1132764 h 1132764"/>
              <a:gd name="connsiteX1" fmla="*/ 990599 w 1981199"/>
              <a:gd name="connsiteY1" fmla="*/ 990600 h 1132764"/>
              <a:gd name="connsiteX2" fmla="*/ 1981199 w 1981199"/>
              <a:gd name="connsiteY2" fmla="*/ 762000 h 1132764"/>
              <a:gd name="connsiteX3" fmla="*/ 1524000 w 1981199"/>
              <a:gd name="connsiteY3" fmla="*/ 0 h 1132764"/>
              <a:gd name="connsiteX4" fmla="*/ 1510353 w 1981199"/>
              <a:gd name="connsiteY4" fmla="*/ 20471 h 1132764"/>
              <a:gd name="connsiteX0" fmla="*/ 0 w 2514599"/>
              <a:gd name="connsiteY0" fmla="*/ 1132764 h 1132764"/>
              <a:gd name="connsiteX1" fmla="*/ 990599 w 2514599"/>
              <a:gd name="connsiteY1" fmla="*/ 990600 h 1132764"/>
              <a:gd name="connsiteX2" fmla="*/ 1981199 w 2514599"/>
              <a:gd name="connsiteY2" fmla="*/ 762000 h 1132764"/>
              <a:gd name="connsiteX3" fmla="*/ 1524000 w 2514599"/>
              <a:gd name="connsiteY3" fmla="*/ 0 h 1132764"/>
              <a:gd name="connsiteX4" fmla="*/ 2514599 w 2514599"/>
              <a:gd name="connsiteY4" fmla="*/ 838200 h 1132764"/>
              <a:gd name="connsiteX0" fmla="*/ 0 w 2514599"/>
              <a:gd name="connsiteY0" fmla="*/ 370764 h 370764"/>
              <a:gd name="connsiteX1" fmla="*/ 990599 w 2514599"/>
              <a:gd name="connsiteY1" fmla="*/ 228600 h 370764"/>
              <a:gd name="connsiteX2" fmla="*/ 1981199 w 2514599"/>
              <a:gd name="connsiteY2" fmla="*/ 0 h 370764"/>
              <a:gd name="connsiteX3" fmla="*/ 2209799 w 2514599"/>
              <a:gd name="connsiteY3" fmla="*/ 0 h 370764"/>
              <a:gd name="connsiteX4" fmla="*/ 2514599 w 2514599"/>
              <a:gd name="connsiteY4" fmla="*/ 76200 h 370764"/>
              <a:gd name="connsiteX0" fmla="*/ 0 w 2514599"/>
              <a:gd name="connsiteY0" fmla="*/ 370764 h 370764"/>
              <a:gd name="connsiteX1" fmla="*/ 990599 w 2514599"/>
              <a:gd name="connsiteY1" fmla="*/ 228600 h 370764"/>
              <a:gd name="connsiteX2" fmla="*/ 1981199 w 2514599"/>
              <a:gd name="connsiteY2" fmla="*/ 0 h 370764"/>
              <a:gd name="connsiteX3" fmla="*/ 2514599 w 2514599"/>
              <a:gd name="connsiteY3" fmla="*/ 76200 h 370764"/>
              <a:gd name="connsiteX0" fmla="*/ 0 w 2514599"/>
              <a:gd name="connsiteY0" fmla="*/ 370764 h 370764"/>
              <a:gd name="connsiteX1" fmla="*/ 990599 w 2514599"/>
              <a:gd name="connsiteY1" fmla="*/ 228600 h 370764"/>
              <a:gd name="connsiteX2" fmla="*/ 1981199 w 2514599"/>
              <a:gd name="connsiteY2" fmla="*/ 0 h 370764"/>
              <a:gd name="connsiteX3" fmla="*/ 2514599 w 2514599"/>
              <a:gd name="connsiteY3" fmla="*/ 76200 h 370764"/>
              <a:gd name="connsiteX0" fmla="*/ 0 w 2514599"/>
              <a:gd name="connsiteY0" fmla="*/ 370764 h 370764"/>
              <a:gd name="connsiteX1" fmla="*/ 990599 w 2514599"/>
              <a:gd name="connsiteY1" fmla="*/ 228600 h 370764"/>
              <a:gd name="connsiteX2" fmla="*/ 1981199 w 2514599"/>
              <a:gd name="connsiteY2" fmla="*/ 0 h 370764"/>
              <a:gd name="connsiteX3" fmla="*/ 2514599 w 2514599"/>
              <a:gd name="connsiteY3" fmla="*/ 76200 h 370764"/>
              <a:gd name="connsiteX0" fmla="*/ 0 w 2514599"/>
              <a:gd name="connsiteY0" fmla="*/ 370764 h 392149"/>
              <a:gd name="connsiteX1" fmla="*/ 914399 w 2514599"/>
              <a:gd name="connsiteY1" fmla="*/ 304800 h 392149"/>
              <a:gd name="connsiteX2" fmla="*/ 1981199 w 2514599"/>
              <a:gd name="connsiteY2" fmla="*/ 0 h 392149"/>
              <a:gd name="connsiteX3" fmla="*/ 2514599 w 2514599"/>
              <a:gd name="connsiteY3" fmla="*/ 76200 h 392149"/>
              <a:gd name="connsiteX0" fmla="*/ 0 w 2514599"/>
              <a:gd name="connsiteY0" fmla="*/ 370764 h 370764"/>
              <a:gd name="connsiteX1" fmla="*/ 914399 w 2514599"/>
              <a:gd name="connsiteY1" fmla="*/ 304800 h 370764"/>
              <a:gd name="connsiteX2" fmla="*/ 1981199 w 2514599"/>
              <a:gd name="connsiteY2" fmla="*/ 0 h 370764"/>
              <a:gd name="connsiteX3" fmla="*/ 2514599 w 2514599"/>
              <a:gd name="connsiteY3" fmla="*/ 76200 h 370764"/>
              <a:gd name="connsiteX0" fmla="*/ 0 w 2514599"/>
              <a:gd name="connsiteY0" fmla="*/ 370764 h 370764"/>
              <a:gd name="connsiteX1" fmla="*/ 914399 w 2514599"/>
              <a:gd name="connsiteY1" fmla="*/ 304800 h 370764"/>
              <a:gd name="connsiteX2" fmla="*/ 1981199 w 2514599"/>
              <a:gd name="connsiteY2" fmla="*/ 0 h 370764"/>
              <a:gd name="connsiteX3" fmla="*/ 2514599 w 2514599"/>
              <a:gd name="connsiteY3" fmla="*/ 76200 h 370764"/>
              <a:gd name="connsiteX0" fmla="*/ 0 w 2514599"/>
              <a:gd name="connsiteY0" fmla="*/ 370764 h 370764"/>
              <a:gd name="connsiteX1" fmla="*/ 990599 w 2514599"/>
              <a:gd name="connsiteY1" fmla="*/ 228600 h 370764"/>
              <a:gd name="connsiteX2" fmla="*/ 1981199 w 2514599"/>
              <a:gd name="connsiteY2" fmla="*/ 0 h 370764"/>
              <a:gd name="connsiteX3" fmla="*/ 2514599 w 2514599"/>
              <a:gd name="connsiteY3" fmla="*/ 76200 h 370764"/>
              <a:gd name="connsiteX0" fmla="*/ 0 w 2514599"/>
              <a:gd name="connsiteY0" fmla="*/ 370764 h 370764"/>
              <a:gd name="connsiteX1" fmla="*/ 990599 w 2514599"/>
              <a:gd name="connsiteY1" fmla="*/ 228600 h 370764"/>
              <a:gd name="connsiteX2" fmla="*/ 1981199 w 2514599"/>
              <a:gd name="connsiteY2" fmla="*/ 0 h 370764"/>
              <a:gd name="connsiteX3" fmla="*/ 2514599 w 2514599"/>
              <a:gd name="connsiteY3" fmla="*/ 76200 h 370764"/>
              <a:gd name="connsiteX0" fmla="*/ 0 w 2514599"/>
              <a:gd name="connsiteY0" fmla="*/ 370764 h 370764"/>
              <a:gd name="connsiteX1" fmla="*/ 573117 w 2514599"/>
              <a:gd name="connsiteY1" fmla="*/ 301331 h 370764"/>
              <a:gd name="connsiteX2" fmla="*/ 990599 w 2514599"/>
              <a:gd name="connsiteY2" fmla="*/ 228600 h 370764"/>
              <a:gd name="connsiteX3" fmla="*/ 1981199 w 2514599"/>
              <a:gd name="connsiteY3" fmla="*/ 0 h 370764"/>
              <a:gd name="connsiteX4" fmla="*/ 2514599 w 2514599"/>
              <a:gd name="connsiteY4" fmla="*/ 76200 h 370764"/>
              <a:gd name="connsiteX0" fmla="*/ 0 w 2514599"/>
              <a:gd name="connsiteY0" fmla="*/ 370764 h 446964"/>
              <a:gd name="connsiteX1" fmla="*/ 457199 w 2514599"/>
              <a:gd name="connsiteY1" fmla="*/ 446964 h 446964"/>
              <a:gd name="connsiteX2" fmla="*/ 990599 w 2514599"/>
              <a:gd name="connsiteY2" fmla="*/ 228600 h 446964"/>
              <a:gd name="connsiteX3" fmla="*/ 1981199 w 2514599"/>
              <a:gd name="connsiteY3" fmla="*/ 0 h 446964"/>
              <a:gd name="connsiteX4" fmla="*/ 2514599 w 2514599"/>
              <a:gd name="connsiteY4" fmla="*/ 76200 h 446964"/>
              <a:gd name="connsiteX0" fmla="*/ 0 w 2514599"/>
              <a:gd name="connsiteY0" fmla="*/ 370764 h 370764"/>
              <a:gd name="connsiteX1" fmla="*/ 457199 w 2514599"/>
              <a:gd name="connsiteY1" fmla="*/ 294564 h 370764"/>
              <a:gd name="connsiteX2" fmla="*/ 990599 w 2514599"/>
              <a:gd name="connsiteY2" fmla="*/ 228600 h 370764"/>
              <a:gd name="connsiteX3" fmla="*/ 1981199 w 2514599"/>
              <a:gd name="connsiteY3" fmla="*/ 0 h 370764"/>
              <a:gd name="connsiteX4" fmla="*/ 2514599 w 2514599"/>
              <a:gd name="connsiteY4" fmla="*/ 76200 h 370764"/>
              <a:gd name="connsiteX0" fmla="*/ 0 w 2514599"/>
              <a:gd name="connsiteY0" fmla="*/ 370764 h 370764"/>
              <a:gd name="connsiteX1" fmla="*/ 457199 w 2514599"/>
              <a:gd name="connsiteY1" fmla="*/ 294564 h 370764"/>
              <a:gd name="connsiteX2" fmla="*/ 990599 w 2514599"/>
              <a:gd name="connsiteY2" fmla="*/ 228600 h 370764"/>
              <a:gd name="connsiteX3" fmla="*/ 1981199 w 2514599"/>
              <a:gd name="connsiteY3" fmla="*/ 0 h 370764"/>
              <a:gd name="connsiteX4" fmla="*/ 2514599 w 2514599"/>
              <a:gd name="connsiteY4" fmla="*/ 76200 h 370764"/>
              <a:gd name="connsiteX0" fmla="*/ 0 w 2514599"/>
              <a:gd name="connsiteY0" fmla="*/ 370764 h 370764"/>
              <a:gd name="connsiteX1" fmla="*/ 457199 w 2514599"/>
              <a:gd name="connsiteY1" fmla="*/ 294564 h 370764"/>
              <a:gd name="connsiteX2" fmla="*/ 990599 w 2514599"/>
              <a:gd name="connsiteY2" fmla="*/ 228600 h 370764"/>
              <a:gd name="connsiteX3" fmla="*/ 1981199 w 2514599"/>
              <a:gd name="connsiteY3" fmla="*/ 0 h 370764"/>
              <a:gd name="connsiteX4" fmla="*/ 2514599 w 2514599"/>
              <a:gd name="connsiteY4" fmla="*/ 76200 h 370764"/>
              <a:gd name="connsiteX0" fmla="*/ 0 w 2514600"/>
              <a:gd name="connsiteY0" fmla="*/ 370764 h 370764"/>
              <a:gd name="connsiteX1" fmla="*/ 457200 w 2514600"/>
              <a:gd name="connsiteY1" fmla="*/ 294564 h 370764"/>
              <a:gd name="connsiteX2" fmla="*/ 990600 w 2514600"/>
              <a:gd name="connsiteY2" fmla="*/ 228600 h 370764"/>
              <a:gd name="connsiteX3" fmla="*/ 1981200 w 2514600"/>
              <a:gd name="connsiteY3" fmla="*/ 0 h 370764"/>
              <a:gd name="connsiteX4" fmla="*/ 2514600 w 2514600"/>
              <a:gd name="connsiteY4" fmla="*/ 76200 h 370764"/>
              <a:gd name="connsiteX0" fmla="*/ 0 w 2514600"/>
              <a:gd name="connsiteY0" fmla="*/ 294564 h 305558"/>
              <a:gd name="connsiteX1" fmla="*/ 457200 w 2514600"/>
              <a:gd name="connsiteY1" fmla="*/ 294564 h 305558"/>
              <a:gd name="connsiteX2" fmla="*/ 990600 w 2514600"/>
              <a:gd name="connsiteY2" fmla="*/ 228600 h 305558"/>
              <a:gd name="connsiteX3" fmla="*/ 1981200 w 2514600"/>
              <a:gd name="connsiteY3" fmla="*/ 0 h 305558"/>
              <a:gd name="connsiteX4" fmla="*/ 2514600 w 2514600"/>
              <a:gd name="connsiteY4" fmla="*/ 76200 h 305558"/>
              <a:gd name="connsiteX0" fmla="*/ 0 w 2514600"/>
              <a:gd name="connsiteY0" fmla="*/ 294564 h 305558"/>
              <a:gd name="connsiteX1" fmla="*/ 457200 w 2514600"/>
              <a:gd name="connsiteY1" fmla="*/ 294564 h 305558"/>
              <a:gd name="connsiteX2" fmla="*/ 990600 w 2514600"/>
              <a:gd name="connsiteY2" fmla="*/ 228600 h 305558"/>
              <a:gd name="connsiteX3" fmla="*/ 1981200 w 2514600"/>
              <a:gd name="connsiteY3" fmla="*/ 0 h 305558"/>
              <a:gd name="connsiteX4" fmla="*/ 2514600 w 2514600"/>
              <a:gd name="connsiteY4" fmla="*/ 76200 h 305558"/>
              <a:gd name="connsiteX0" fmla="*/ 0 w 2514600"/>
              <a:gd name="connsiteY0" fmla="*/ 294564 h 305558"/>
              <a:gd name="connsiteX1" fmla="*/ 457200 w 2514600"/>
              <a:gd name="connsiteY1" fmla="*/ 294564 h 305558"/>
              <a:gd name="connsiteX2" fmla="*/ 990600 w 2514600"/>
              <a:gd name="connsiteY2" fmla="*/ 228600 h 305558"/>
              <a:gd name="connsiteX3" fmla="*/ 1981200 w 2514600"/>
              <a:gd name="connsiteY3" fmla="*/ 0 h 305558"/>
              <a:gd name="connsiteX4" fmla="*/ 2514600 w 2514600"/>
              <a:gd name="connsiteY4" fmla="*/ 76200 h 305558"/>
              <a:gd name="connsiteX0" fmla="*/ 0 w 2514600"/>
              <a:gd name="connsiteY0" fmla="*/ 294564 h 305558"/>
              <a:gd name="connsiteX1" fmla="*/ 457200 w 2514600"/>
              <a:gd name="connsiteY1" fmla="*/ 294564 h 305558"/>
              <a:gd name="connsiteX2" fmla="*/ 990600 w 2514600"/>
              <a:gd name="connsiteY2" fmla="*/ 228600 h 305558"/>
              <a:gd name="connsiteX3" fmla="*/ 1981200 w 2514600"/>
              <a:gd name="connsiteY3" fmla="*/ 0 h 305558"/>
              <a:gd name="connsiteX4" fmla="*/ 2514600 w 2514600"/>
              <a:gd name="connsiteY4" fmla="*/ 76200 h 305558"/>
              <a:gd name="connsiteX0" fmla="*/ 0 w 2438400"/>
              <a:gd name="connsiteY0" fmla="*/ 294564 h 305558"/>
              <a:gd name="connsiteX1" fmla="*/ 381000 w 2438400"/>
              <a:gd name="connsiteY1" fmla="*/ 294564 h 305558"/>
              <a:gd name="connsiteX2" fmla="*/ 914400 w 2438400"/>
              <a:gd name="connsiteY2" fmla="*/ 228600 h 305558"/>
              <a:gd name="connsiteX3" fmla="*/ 1905000 w 2438400"/>
              <a:gd name="connsiteY3" fmla="*/ 0 h 305558"/>
              <a:gd name="connsiteX4" fmla="*/ 2438400 w 2438400"/>
              <a:gd name="connsiteY4" fmla="*/ 76200 h 305558"/>
              <a:gd name="connsiteX0" fmla="*/ 0 w 2438400"/>
              <a:gd name="connsiteY0" fmla="*/ 304800 h 315794"/>
              <a:gd name="connsiteX1" fmla="*/ 381000 w 2438400"/>
              <a:gd name="connsiteY1" fmla="*/ 304800 h 315794"/>
              <a:gd name="connsiteX2" fmla="*/ 914400 w 2438400"/>
              <a:gd name="connsiteY2" fmla="*/ 238836 h 315794"/>
              <a:gd name="connsiteX3" fmla="*/ 1905000 w 2438400"/>
              <a:gd name="connsiteY3" fmla="*/ 0 h 315794"/>
              <a:gd name="connsiteX4" fmla="*/ 2438400 w 2438400"/>
              <a:gd name="connsiteY4" fmla="*/ 86436 h 315794"/>
              <a:gd name="connsiteX0" fmla="*/ 0 w 2438400"/>
              <a:gd name="connsiteY0" fmla="*/ 304800 h 317500"/>
              <a:gd name="connsiteX1" fmla="*/ 381000 w 2438400"/>
              <a:gd name="connsiteY1" fmla="*/ 304800 h 317500"/>
              <a:gd name="connsiteX2" fmla="*/ 914400 w 2438400"/>
              <a:gd name="connsiteY2" fmla="*/ 228600 h 317500"/>
              <a:gd name="connsiteX3" fmla="*/ 1905000 w 2438400"/>
              <a:gd name="connsiteY3" fmla="*/ 0 h 317500"/>
              <a:gd name="connsiteX4" fmla="*/ 2438400 w 2438400"/>
              <a:gd name="connsiteY4" fmla="*/ 86436 h 317500"/>
              <a:gd name="connsiteX0" fmla="*/ 0 w 2438400"/>
              <a:gd name="connsiteY0" fmla="*/ 304800 h 317500"/>
              <a:gd name="connsiteX1" fmla="*/ 381000 w 2438400"/>
              <a:gd name="connsiteY1" fmla="*/ 304800 h 317500"/>
              <a:gd name="connsiteX2" fmla="*/ 914400 w 2438400"/>
              <a:gd name="connsiteY2" fmla="*/ 228600 h 317500"/>
              <a:gd name="connsiteX3" fmla="*/ 1905000 w 2438400"/>
              <a:gd name="connsiteY3" fmla="*/ 0 h 317500"/>
              <a:gd name="connsiteX4" fmla="*/ 2438400 w 2438400"/>
              <a:gd name="connsiteY4" fmla="*/ 86436 h 317500"/>
              <a:gd name="connsiteX0" fmla="*/ 63500 w 2501900"/>
              <a:gd name="connsiteY0" fmla="*/ 304800 h 381000"/>
              <a:gd name="connsiteX1" fmla="*/ 63500 w 2501900"/>
              <a:gd name="connsiteY1" fmla="*/ 381000 h 381000"/>
              <a:gd name="connsiteX2" fmla="*/ 444500 w 2501900"/>
              <a:gd name="connsiteY2" fmla="*/ 304800 h 381000"/>
              <a:gd name="connsiteX3" fmla="*/ 977900 w 2501900"/>
              <a:gd name="connsiteY3" fmla="*/ 228600 h 381000"/>
              <a:gd name="connsiteX4" fmla="*/ 1968500 w 2501900"/>
              <a:gd name="connsiteY4" fmla="*/ 0 h 381000"/>
              <a:gd name="connsiteX5" fmla="*/ 2501900 w 2501900"/>
              <a:gd name="connsiteY5" fmla="*/ 86436 h 381000"/>
              <a:gd name="connsiteX0" fmla="*/ 0 w 2438400"/>
              <a:gd name="connsiteY0" fmla="*/ 381000 h 381000"/>
              <a:gd name="connsiteX1" fmla="*/ 381000 w 2438400"/>
              <a:gd name="connsiteY1" fmla="*/ 304800 h 381000"/>
              <a:gd name="connsiteX2" fmla="*/ 914400 w 2438400"/>
              <a:gd name="connsiteY2" fmla="*/ 228600 h 381000"/>
              <a:gd name="connsiteX3" fmla="*/ 1905000 w 2438400"/>
              <a:gd name="connsiteY3" fmla="*/ 0 h 381000"/>
              <a:gd name="connsiteX4" fmla="*/ 2438400 w 2438400"/>
              <a:gd name="connsiteY4" fmla="*/ 86436 h 381000"/>
              <a:gd name="connsiteX0" fmla="*/ 0 w 2438400"/>
              <a:gd name="connsiteY0" fmla="*/ 381000 h 381000"/>
              <a:gd name="connsiteX1" fmla="*/ 381000 w 2438400"/>
              <a:gd name="connsiteY1" fmla="*/ 304800 h 381000"/>
              <a:gd name="connsiteX2" fmla="*/ 914400 w 2438400"/>
              <a:gd name="connsiteY2" fmla="*/ 228600 h 381000"/>
              <a:gd name="connsiteX3" fmla="*/ 1905000 w 2438400"/>
              <a:gd name="connsiteY3" fmla="*/ 0 h 381000"/>
              <a:gd name="connsiteX4" fmla="*/ 2438400 w 2438400"/>
              <a:gd name="connsiteY4" fmla="*/ 86436 h 381000"/>
              <a:gd name="connsiteX0" fmla="*/ 0 w 2438400"/>
              <a:gd name="connsiteY0" fmla="*/ 381000 h 381000"/>
              <a:gd name="connsiteX1" fmla="*/ 381000 w 2438400"/>
              <a:gd name="connsiteY1" fmla="*/ 304800 h 381000"/>
              <a:gd name="connsiteX2" fmla="*/ 914400 w 2438400"/>
              <a:gd name="connsiteY2" fmla="*/ 228600 h 381000"/>
              <a:gd name="connsiteX3" fmla="*/ 1905000 w 2438400"/>
              <a:gd name="connsiteY3" fmla="*/ 0 h 381000"/>
              <a:gd name="connsiteX4" fmla="*/ 2438400 w 2438400"/>
              <a:gd name="connsiteY4" fmla="*/ 86436 h 381000"/>
              <a:gd name="connsiteX0" fmla="*/ 0 w 2514600"/>
              <a:gd name="connsiteY0" fmla="*/ 304800 h 317500"/>
              <a:gd name="connsiteX1" fmla="*/ 457200 w 2514600"/>
              <a:gd name="connsiteY1" fmla="*/ 304800 h 317500"/>
              <a:gd name="connsiteX2" fmla="*/ 990600 w 2514600"/>
              <a:gd name="connsiteY2" fmla="*/ 228600 h 317500"/>
              <a:gd name="connsiteX3" fmla="*/ 1981200 w 2514600"/>
              <a:gd name="connsiteY3" fmla="*/ 0 h 317500"/>
              <a:gd name="connsiteX4" fmla="*/ 2514600 w 2514600"/>
              <a:gd name="connsiteY4" fmla="*/ 86436 h 317500"/>
              <a:gd name="connsiteX0" fmla="*/ 0 w 2514600"/>
              <a:gd name="connsiteY0" fmla="*/ 304800 h 317500"/>
              <a:gd name="connsiteX1" fmla="*/ 457200 w 2514600"/>
              <a:gd name="connsiteY1" fmla="*/ 304800 h 317500"/>
              <a:gd name="connsiteX2" fmla="*/ 990600 w 2514600"/>
              <a:gd name="connsiteY2" fmla="*/ 228600 h 317500"/>
              <a:gd name="connsiteX3" fmla="*/ 1981200 w 2514600"/>
              <a:gd name="connsiteY3" fmla="*/ 0 h 317500"/>
              <a:gd name="connsiteX4" fmla="*/ 2514600 w 2514600"/>
              <a:gd name="connsiteY4" fmla="*/ 86436 h 317500"/>
              <a:gd name="connsiteX0" fmla="*/ 0 w 2514600"/>
              <a:gd name="connsiteY0" fmla="*/ 304800 h 304800"/>
              <a:gd name="connsiteX1" fmla="*/ 457200 w 2514600"/>
              <a:gd name="connsiteY1" fmla="*/ 241300 h 304800"/>
              <a:gd name="connsiteX2" fmla="*/ 990600 w 2514600"/>
              <a:gd name="connsiteY2" fmla="*/ 228600 h 304800"/>
              <a:gd name="connsiteX3" fmla="*/ 1981200 w 2514600"/>
              <a:gd name="connsiteY3" fmla="*/ 0 h 304800"/>
              <a:gd name="connsiteX4" fmla="*/ 2514600 w 2514600"/>
              <a:gd name="connsiteY4" fmla="*/ 86436 h 304800"/>
              <a:gd name="connsiteX0" fmla="*/ 0 w 2514600"/>
              <a:gd name="connsiteY0" fmla="*/ 304800 h 304800"/>
              <a:gd name="connsiteX1" fmla="*/ 457200 w 2514600"/>
              <a:gd name="connsiteY1" fmla="*/ 241300 h 304800"/>
              <a:gd name="connsiteX2" fmla="*/ 990600 w 2514600"/>
              <a:gd name="connsiteY2" fmla="*/ 228600 h 304800"/>
              <a:gd name="connsiteX3" fmla="*/ 1981200 w 2514600"/>
              <a:gd name="connsiteY3" fmla="*/ 0 h 304800"/>
              <a:gd name="connsiteX4" fmla="*/ 2514600 w 2514600"/>
              <a:gd name="connsiteY4" fmla="*/ 86436 h 304800"/>
              <a:gd name="connsiteX0" fmla="*/ 0 w 2514600"/>
              <a:gd name="connsiteY0" fmla="*/ 304800 h 304800"/>
              <a:gd name="connsiteX1" fmla="*/ 457200 w 2514600"/>
              <a:gd name="connsiteY1" fmla="*/ 241300 h 304800"/>
              <a:gd name="connsiteX2" fmla="*/ 990600 w 2514600"/>
              <a:gd name="connsiteY2" fmla="*/ 228600 h 304800"/>
              <a:gd name="connsiteX3" fmla="*/ 1981200 w 2514600"/>
              <a:gd name="connsiteY3" fmla="*/ 0 h 304800"/>
              <a:gd name="connsiteX4" fmla="*/ 2514600 w 2514600"/>
              <a:gd name="connsiteY4" fmla="*/ 86436 h 304800"/>
              <a:gd name="connsiteX0" fmla="*/ 0 w 2514600"/>
              <a:gd name="connsiteY0" fmla="*/ 304800 h 304800"/>
              <a:gd name="connsiteX1" fmla="*/ 457200 w 2514600"/>
              <a:gd name="connsiteY1" fmla="*/ 241300 h 304800"/>
              <a:gd name="connsiteX2" fmla="*/ 1371600 w 2514600"/>
              <a:gd name="connsiteY2" fmla="*/ 88900 h 304800"/>
              <a:gd name="connsiteX3" fmla="*/ 1981200 w 2514600"/>
              <a:gd name="connsiteY3" fmla="*/ 0 h 304800"/>
              <a:gd name="connsiteX4" fmla="*/ 2514600 w 2514600"/>
              <a:gd name="connsiteY4" fmla="*/ 86436 h 304800"/>
              <a:gd name="connsiteX0" fmla="*/ 0 w 2514600"/>
              <a:gd name="connsiteY0" fmla="*/ 304800 h 304800"/>
              <a:gd name="connsiteX1" fmla="*/ 457200 w 2514600"/>
              <a:gd name="connsiteY1" fmla="*/ 241300 h 304800"/>
              <a:gd name="connsiteX2" fmla="*/ 1371600 w 2514600"/>
              <a:gd name="connsiteY2" fmla="*/ 88900 h 304800"/>
              <a:gd name="connsiteX3" fmla="*/ 1981200 w 2514600"/>
              <a:gd name="connsiteY3" fmla="*/ 0 h 304800"/>
              <a:gd name="connsiteX4" fmla="*/ 2514600 w 2514600"/>
              <a:gd name="connsiteY4" fmla="*/ 86436 h 304800"/>
              <a:gd name="connsiteX0" fmla="*/ 0 w 2514600"/>
              <a:gd name="connsiteY0" fmla="*/ 368300 h 368300"/>
              <a:gd name="connsiteX1" fmla="*/ 457200 w 2514600"/>
              <a:gd name="connsiteY1" fmla="*/ 304800 h 368300"/>
              <a:gd name="connsiteX2" fmla="*/ 1371600 w 2514600"/>
              <a:gd name="connsiteY2" fmla="*/ 152400 h 368300"/>
              <a:gd name="connsiteX3" fmla="*/ 1981200 w 2514600"/>
              <a:gd name="connsiteY3" fmla="*/ 0 h 368300"/>
              <a:gd name="connsiteX4" fmla="*/ 2514600 w 2514600"/>
              <a:gd name="connsiteY4" fmla="*/ 149936 h 368300"/>
              <a:gd name="connsiteX0" fmla="*/ 0 w 2514600"/>
              <a:gd name="connsiteY0" fmla="*/ 368300 h 368300"/>
              <a:gd name="connsiteX1" fmla="*/ 457200 w 2514600"/>
              <a:gd name="connsiteY1" fmla="*/ 304800 h 368300"/>
              <a:gd name="connsiteX2" fmla="*/ 1371600 w 2514600"/>
              <a:gd name="connsiteY2" fmla="*/ 152400 h 368300"/>
              <a:gd name="connsiteX3" fmla="*/ 1981200 w 2514600"/>
              <a:gd name="connsiteY3" fmla="*/ 0 h 368300"/>
              <a:gd name="connsiteX4" fmla="*/ 2514600 w 2514600"/>
              <a:gd name="connsiteY4" fmla="*/ 76200 h 368300"/>
              <a:gd name="connsiteX0" fmla="*/ 0 w 2514600"/>
              <a:gd name="connsiteY0" fmla="*/ 368300 h 368300"/>
              <a:gd name="connsiteX1" fmla="*/ 457200 w 2514600"/>
              <a:gd name="connsiteY1" fmla="*/ 304800 h 368300"/>
              <a:gd name="connsiteX2" fmla="*/ 943627 w 2514600"/>
              <a:gd name="connsiteY2" fmla="*/ 229853 h 368300"/>
              <a:gd name="connsiteX3" fmla="*/ 1371600 w 2514600"/>
              <a:gd name="connsiteY3" fmla="*/ 152400 h 368300"/>
              <a:gd name="connsiteX4" fmla="*/ 1981200 w 2514600"/>
              <a:gd name="connsiteY4" fmla="*/ 0 h 368300"/>
              <a:gd name="connsiteX5" fmla="*/ 2514600 w 2514600"/>
              <a:gd name="connsiteY5" fmla="*/ 76200 h 368300"/>
              <a:gd name="connsiteX0" fmla="*/ 0 w 2514600"/>
              <a:gd name="connsiteY0" fmla="*/ 368300 h 368300"/>
              <a:gd name="connsiteX1" fmla="*/ 457200 w 2514600"/>
              <a:gd name="connsiteY1" fmla="*/ 304800 h 368300"/>
              <a:gd name="connsiteX2" fmla="*/ 943627 w 2514600"/>
              <a:gd name="connsiteY2" fmla="*/ 229853 h 368300"/>
              <a:gd name="connsiteX3" fmla="*/ 1371600 w 2514600"/>
              <a:gd name="connsiteY3" fmla="*/ 152400 h 368300"/>
              <a:gd name="connsiteX4" fmla="*/ 1981200 w 2514600"/>
              <a:gd name="connsiteY4" fmla="*/ 0 h 368300"/>
              <a:gd name="connsiteX5" fmla="*/ 2514600 w 2514600"/>
              <a:gd name="connsiteY5" fmla="*/ 76200 h 368300"/>
              <a:gd name="connsiteX0" fmla="*/ 0 w 2514600"/>
              <a:gd name="connsiteY0" fmla="*/ 368300 h 368300"/>
              <a:gd name="connsiteX1" fmla="*/ 457200 w 2514600"/>
              <a:gd name="connsiteY1" fmla="*/ 304800 h 368300"/>
              <a:gd name="connsiteX2" fmla="*/ 990600 w 2514600"/>
              <a:gd name="connsiteY2" fmla="*/ 228600 h 368300"/>
              <a:gd name="connsiteX3" fmla="*/ 1371600 w 2514600"/>
              <a:gd name="connsiteY3" fmla="*/ 152400 h 368300"/>
              <a:gd name="connsiteX4" fmla="*/ 1981200 w 2514600"/>
              <a:gd name="connsiteY4" fmla="*/ 0 h 368300"/>
              <a:gd name="connsiteX5" fmla="*/ 2514600 w 2514600"/>
              <a:gd name="connsiteY5" fmla="*/ 76200 h 368300"/>
              <a:gd name="connsiteX0" fmla="*/ 0 w 2514600"/>
              <a:gd name="connsiteY0" fmla="*/ 368300 h 368300"/>
              <a:gd name="connsiteX1" fmla="*/ 457200 w 2514600"/>
              <a:gd name="connsiteY1" fmla="*/ 304800 h 368300"/>
              <a:gd name="connsiteX2" fmla="*/ 990600 w 2514600"/>
              <a:gd name="connsiteY2" fmla="*/ 228600 h 368300"/>
              <a:gd name="connsiteX3" fmla="*/ 1371600 w 2514600"/>
              <a:gd name="connsiteY3" fmla="*/ 152400 h 368300"/>
              <a:gd name="connsiteX4" fmla="*/ 1981200 w 2514600"/>
              <a:gd name="connsiteY4" fmla="*/ 0 h 368300"/>
              <a:gd name="connsiteX5" fmla="*/ 2514600 w 2514600"/>
              <a:gd name="connsiteY5" fmla="*/ 76200 h 368300"/>
              <a:gd name="connsiteX0" fmla="*/ 0 w 2514600"/>
              <a:gd name="connsiteY0" fmla="*/ 368300 h 368300"/>
              <a:gd name="connsiteX1" fmla="*/ 457200 w 2514600"/>
              <a:gd name="connsiteY1" fmla="*/ 304800 h 368300"/>
              <a:gd name="connsiteX2" fmla="*/ 990600 w 2514600"/>
              <a:gd name="connsiteY2" fmla="*/ 228600 h 368300"/>
              <a:gd name="connsiteX3" fmla="*/ 1371600 w 2514600"/>
              <a:gd name="connsiteY3" fmla="*/ 152400 h 368300"/>
              <a:gd name="connsiteX4" fmla="*/ 1981200 w 2514600"/>
              <a:gd name="connsiteY4" fmla="*/ 0 h 368300"/>
              <a:gd name="connsiteX5" fmla="*/ 2514600 w 2514600"/>
              <a:gd name="connsiteY5" fmla="*/ 76200 h 368300"/>
              <a:gd name="connsiteX0" fmla="*/ 0 w 2514600"/>
              <a:gd name="connsiteY0" fmla="*/ 368300 h 368300"/>
              <a:gd name="connsiteX1" fmla="*/ 457200 w 2514600"/>
              <a:gd name="connsiteY1" fmla="*/ 304800 h 368300"/>
              <a:gd name="connsiteX2" fmla="*/ 990600 w 2514600"/>
              <a:gd name="connsiteY2" fmla="*/ 228600 h 368300"/>
              <a:gd name="connsiteX3" fmla="*/ 1371600 w 2514600"/>
              <a:gd name="connsiteY3" fmla="*/ 152400 h 368300"/>
              <a:gd name="connsiteX4" fmla="*/ 1981200 w 2514600"/>
              <a:gd name="connsiteY4" fmla="*/ 0 h 368300"/>
              <a:gd name="connsiteX5" fmla="*/ 2514600 w 2514600"/>
              <a:gd name="connsiteY5" fmla="*/ 76200 h 36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14600" h="368300">
                <a:moveTo>
                  <a:pt x="0" y="368300"/>
                </a:moveTo>
                <a:cubicBezTo>
                  <a:pt x="457461" y="304318"/>
                  <a:pt x="228600" y="340783"/>
                  <a:pt x="457200" y="304800"/>
                </a:cubicBezTo>
                <a:lnTo>
                  <a:pt x="990600" y="228600"/>
                </a:lnTo>
                <a:cubicBezTo>
                  <a:pt x="1143000" y="203200"/>
                  <a:pt x="1198671" y="190709"/>
                  <a:pt x="1371600" y="152400"/>
                </a:cubicBezTo>
                <a:cubicBezTo>
                  <a:pt x="1623070" y="98585"/>
                  <a:pt x="1790700" y="411"/>
                  <a:pt x="1981200" y="0"/>
                </a:cubicBezTo>
                <a:lnTo>
                  <a:pt x="2514600" y="76200"/>
                </a:lnTo>
              </a:path>
            </a:pathLst>
          </a:custGeom>
          <a:noFill/>
          <a:ln w="34925">
            <a:solidFill>
              <a:srgbClr val="FFC000"/>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9" name="TextBox 38"/>
          <p:cNvSpPr txBox="1"/>
          <p:nvPr/>
        </p:nvSpPr>
        <p:spPr>
          <a:xfrm>
            <a:off x="921532" y="2058650"/>
            <a:ext cx="2355068" cy="1477328"/>
          </a:xfrm>
          <a:prstGeom prst="rect">
            <a:avLst/>
          </a:prstGeom>
          <a:noFill/>
        </p:spPr>
        <p:txBody>
          <a:bodyPr wrap="none" rtlCol="0">
            <a:spAutoFit/>
          </a:bodyPr>
          <a:lstStyle/>
          <a:p>
            <a:r>
              <a:rPr lang="en-US" u="sng" dirty="0" smtClean="0"/>
              <a:t>Risk Factor Example</a:t>
            </a:r>
            <a:r>
              <a:rPr lang="en-US" dirty="0" smtClean="0"/>
              <a:t>:</a:t>
            </a:r>
          </a:p>
          <a:p>
            <a:r>
              <a:rPr lang="en-US" dirty="0" smtClean="0"/>
              <a:t>Genetics</a:t>
            </a:r>
          </a:p>
          <a:p>
            <a:r>
              <a:rPr lang="en-US" dirty="0" smtClean="0"/>
              <a:t>Obesity</a:t>
            </a:r>
            <a:endParaRPr lang="en-US" sz="800" dirty="0"/>
          </a:p>
          <a:p>
            <a:r>
              <a:rPr lang="en-US" dirty="0" smtClean="0"/>
              <a:t>Joint Trauma</a:t>
            </a:r>
            <a:endParaRPr lang="en-US" sz="800" dirty="0"/>
          </a:p>
          <a:p>
            <a:r>
              <a:rPr lang="en-US" dirty="0" smtClean="0"/>
              <a:t>Excessive Overloading?</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smtClean="0"/>
              <a:t>Onset of Osteoarthritis</a:t>
            </a:r>
            <a:endParaRPr lang="en-US" dirty="0"/>
          </a:p>
        </p:txBody>
      </p:sp>
      <p:sp>
        <p:nvSpPr>
          <p:cNvPr id="3" name="Content Placeholder 2"/>
          <p:cNvSpPr>
            <a:spLocks noGrp="1"/>
          </p:cNvSpPr>
          <p:nvPr>
            <p:ph idx="1"/>
          </p:nvPr>
        </p:nvSpPr>
        <p:spPr>
          <a:xfrm>
            <a:off x="457200" y="1600200"/>
            <a:ext cx="4267200" cy="4525963"/>
          </a:xfrm>
        </p:spPr>
        <p:txBody>
          <a:bodyPr/>
          <a:lstStyle/>
          <a:p>
            <a:r>
              <a:rPr lang="en-US" dirty="0" smtClean="0"/>
              <a:t>Where do we begin?</a:t>
            </a:r>
          </a:p>
          <a:p>
            <a:endParaRPr lang="en-US" dirty="0"/>
          </a:p>
          <a:p>
            <a:endParaRPr lang="en-US" dirty="0"/>
          </a:p>
          <a:p>
            <a:pPr marL="0" indent="0" algn="ctr">
              <a:buNone/>
            </a:pPr>
            <a:r>
              <a:rPr lang="en-US" dirty="0" smtClean="0"/>
              <a:t>It’s not just </a:t>
            </a:r>
          </a:p>
          <a:p>
            <a:pPr marL="0" indent="0" algn="ctr">
              <a:buNone/>
            </a:pPr>
            <a:r>
              <a:rPr lang="en-US" dirty="0" smtClean="0"/>
              <a:t>primary OA</a:t>
            </a:r>
          </a:p>
          <a:p>
            <a:pPr marL="0" indent="0" algn="ctr">
              <a:buNone/>
            </a:pPr>
            <a:r>
              <a:rPr lang="en-US" dirty="0" smtClean="0"/>
              <a:t>&amp;</a:t>
            </a:r>
          </a:p>
          <a:p>
            <a:pPr marL="0" indent="0" algn="ctr">
              <a:buNone/>
            </a:pPr>
            <a:r>
              <a:rPr lang="en-US" dirty="0" smtClean="0"/>
              <a:t>secondary OA</a:t>
            </a:r>
            <a:endParaRPr lang="en-US" dirty="0"/>
          </a:p>
        </p:txBody>
      </p:sp>
      <p:sp>
        <p:nvSpPr>
          <p:cNvPr id="4" name="Content Placeholder 3"/>
          <p:cNvSpPr>
            <a:spLocks noGrp="1"/>
          </p:cNvSpPr>
          <p:nvPr>
            <p:ph idx="13"/>
          </p:nvPr>
        </p:nvSpPr>
        <p:spPr/>
        <p:txBody>
          <a:bodyPr/>
          <a:lstStyle/>
          <a:p>
            <a:endParaRPr lang="en-US"/>
          </a:p>
        </p:txBody>
      </p:sp>
      <p:pic>
        <p:nvPicPr>
          <p:cNvPr id="1026" name="Picture 2" descr="C:\Users\Owner\Desktop\Dropbox\- My Pictures\Salzburg 2011\IMG_0387.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30234" y="1085063"/>
            <a:ext cx="3856566" cy="51633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08663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www.maine.gov/doc/nrimc/mnap/images/fcu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3406" y="3238500"/>
            <a:ext cx="3810000" cy="28575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pPr algn="r"/>
            <a:r>
              <a:rPr lang="en-US" dirty="0" smtClean="0"/>
              <a:t>How Does OA Begin?</a:t>
            </a:r>
            <a:endParaRPr lang="en-US" dirty="0"/>
          </a:p>
        </p:txBody>
      </p:sp>
      <p:sp>
        <p:nvSpPr>
          <p:cNvPr id="3" name="Content Placeholder 2"/>
          <p:cNvSpPr>
            <a:spLocks noGrp="1"/>
          </p:cNvSpPr>
          <p:nvPr>
            <p:ph idx="1"/>
          </p:nvPr>
        </p:nvSpPr>
        <p:spPr>
          <a:xfrm>
            <a:off x="457200" y="1600200"/>
            <a:ext cx="8534400" cy="4525963"/>
          </a:xfrm>
        </p:spPr>
        <p:txBody>
          <a:bodyPr/>
          <a:lstStyle/>
          <a:p>
            <a:r>
              <a:rPr lang="en-US" dirty="0" smtClean="0"/>
              <a:t>It may depend on contributing risk factors, involved joints, and which tissue begins to fail first.</a:t>
            </a:r>
          </a:p>
          <a:p>
            <a:endParaRPr lang="en-US" dirty="0" smtClean="0"/>
          </a:p>
        </p:txBody>
      </p:sp>
      <p:sp>
        <p:nvSpPr>
          <p:cNvPr id="5" name="TextBox 4"/>
          <p:cNvSpPr txBox="1"/>
          <p:nvPr/>
        </p:nvSpPr>
        <p:spPr>
          <a:xfrm>
            <a:off x="356899" y="5053421"/>
            <a:ext cx="1014701" cy="646331"/>
          </a:xfrm>
          <a:prstGeom prst="rect">
            <a:avLst/>
          </a:prstGeom>
          <a:solidFill>
            <a:schemeClr val="bg1"/>
          </a:solidFill>
        </p:spPr>
        <p:txBody>
          <a:bodyPr wrap="none" rtlCol="0">
            <a:spAutoFit/>
          </a:bodyPr>
          <a:lstStyle/>
          <a:p>
            <a:r>
              <a:rPr lang="en-US" dirty="0" smtClean="0"/>
              <a:t>Cartilage</a:t>
            </a:r>
          </a:p>
          <a:p>
            <a:r>
              <a:rPr lang="en-US" dirty="0" smtClean="0"/>
              <a:t>Lesion</a:t>
            </a:r>
            <a:endParaRPr lang="en-US" dirty="0"/>
          </a:p>
        </p:txBody>
      </p:sp>
      <p:sp>
        <p:nvSpPr>
          <p:cNvPr id="7" name="TextBox 6"/>
          <p:cNvSpPr txBox="1"/>
          <p:nvPr/>
        </p:nvSpPr>
        <p:spPr>
          <a:xfrm>
            <a:off x="2057400" y="5053421"/>
            <a:ext cx="582532" cy="646331"/>
          </a:xfrm>
          <a:prstGeom prst="rect">
            <a:avLst/>
          </a:prstGeom>
          <a:solidFill>
            <a:schemeClr val="bg1"/>
          </a:solidFill>
        </p:spPr>
        <p:txBody>
          <a:bodyPr wrap="none" rtlCol="0">
            <a:spAutoFit/>
          </a:bodyPr>
          <a:lstStyle/>
          <a:p>
            <a:r>
              <a:rPr lang="en-US" dirty="0" smtClean="0"/>
              <a:t>ACL</a:t>
            </a:r>
          </a:p>
          <a:p>
            <a:r>
              <a:rPr lang="en-US" dirty="0" smtClean="0"/>
              <a:t>Tear</a:t>
            </a:r>
            <a:endParaRPr lang="en-US" dirty="0"/>
          </a:p>
        </p:txBody>
      </p:sp>
      <p:sp>
        <p:nvSpPr>
          <p:cNvPr id="8" name="TextBox 7"/>
          <p:cNvSpPr txBox="1"/>
          <p:nvPr/>
        </p:nvSpPr>
        <p:spPr>
          <a:xfrm>
            <a:off x="3200400" y="5078246"/>
            <a:ext cx="971613" cy="584775"/>
          </a:xfrm>
          <a:prstGeom prst="rect">
            <a:avLst/>
          </a:prstGeom>
          <a:solidFill>
            <a:schemeClr val="bg1"/>
          </a:solidFill>
        </p:spPr>
        <p:txBody>
          <a:bodyPr wrap="none" rtlCol="0">
            <a:spAutoFit/>
          </a:bodyPr>
          <a:lstStyle/>
          <a:p>
            <a:r>
              <a:rPr lang="en-US" sz="1600" dirty="0" smtClean="0"/>
              <a:t>Meniscal </a:t>
            </a:r>
          </a:p>
          <a:p>
            <a:r>
              <a:rPr lang="en-US" sz="1600" dirty="0" smtClean="0"/>
              <a:t>Tears</a:t>
            </a:r>
            <a:endParaRPr lang="en-US" sz="1600" dirty="0"/>
          </a:p>
        </p:txBody>
      </p:sp>
      <p:sp>
        <p:nvSpPr>
          <p:cNvPr id="6" name="Content Placeholder 5"/>
          <p:cNvSpPr>
            <a:spLocks noGrp="1"/>
          </p:cNvSpPr>
          <p:nvPr>
            <p:ph idx="13"/>
          </p:nvPr>
        </p:nvSpPr>
        <p:spPr/>
        <p:txBody>
          <a:bodyPr/>
          <a:lstStyle/>
          <a:p>
            <a:endParaRPr lang="en-US"/>
          </a:p>
        </p:txBody>
      </p:sp>
      <p:pic>
        <p:nvPicPr>
          <p:cNvPr id="1026" name="Picture 2" descr="http://gallery.usgs.gov/images/02_11_2009/osj7NAy44G_02_11_2009/medium/DHA000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24400" y="3233928"/>
            <a:ext cx="4172117" cy="2862072"/>
          </a:xfrm>
          <a:prstGeom prst="rect">
            <a:avLst/>
          </a:prstGeom>
          <a:noFill/>
          <a:extLst>
            <a:ext uri="{909E8E84-426E-40DD-AFC4-6F175D3DCCD1}">
              <a14:hiddenFill xmlns:a14="http://schemas.microsoft.com/office/drawing/2010/main">
                <a:solidFill>
                  <a:srgbClr val="FFFFFF"/>
                </a:solidFill>
              </a14:hiddenFill>
            </a:ext>
          </a:extLst>
        </p:spPr>
      </p:pic>
      <p:sp>
        <p:nvSpPr>
          <p:cNvPr id="9" name="Right Arrow 8"/>
          <p:cNvSpPr/>
          <p:nvPr/>
        </p:nvSpPr>
        <p:spPr>
          <a:xfrm>
            <a:off x="3733800" y="4191000"/>
            <a:ext cx="1447800" cy="874833"/>
          </a:xfrm>
          <a:prstGeom prst="rightArrow">
            <a:avLst/>
          </a:prstGeom>
          <a:solidFill>
            <a:srgbClr val="FFFF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Genesis Theory of Phenotypes</a:t>
            </a:r>
            <a:endParaRPr lang="en-US" dirty="0"/>
          </a:p>
        </p:txBody>
      </p:sp>
      <p:sp>
        <p:nvSpPr>
          <p:cNvPr id="3" name="Content Placeholder 2"/>
          <p:cNvSpPr>
            <a:spLocks noGrp="1"/>
          </p:cNvSpPr>
          <p:nvPr>
            <p:ph idx="1"/>
          </p:nvPr>
        </p:nvSpPr>
        <p:spPr>
          <a:xfrm>
            <a:off x="457200" y="1600200"/>
            <a:ext cx="8458200" cy="4724400"/>
          </a:xfrm>
        </p:spPr>
        <p:txBody>
          <a:bodyPr>
            <a:normAutofit/>
          </a:bodyPr>
          <a:lstStyle/>
          <a:p>
            <a:r>
              <a:rPr lang="en-US" dirty="0" smtClean="0"/>
              <a:t>OA phenotypes may be defined by the tissue that is initially compromised</a:t>
            </a:r>
          </a:p>
          <a:p>
            <a:pPr lvl="1"/>
            <a:r>
              <a:rPr lang="en-US" dirty="0" smtClean="0"/>
              <a:t>Chondrogenic (cartilage)</a:t>
            </a:r>
          </a:p>
          <a:p>
            <a:pPr lvl="1"/>
            <a:r>
              <a:rPr lang="en-US" dirty="0" smtClean="0"/>
              <a:t>Osteogenic (bone)</a:t>
            </a:r>
          </a:p>
          <a:p>
            <a:pPr lvl="1"/>
            <a:r>
              <a:rPr lang="en-US" dirty="0" err="1"/>
              <a:t>Ligamentogenic</a:t>
            </a:r>
            <a:r>
              <a:rPr lang="en-US" dirty="0"/>
              <a:t> (ligaments</a:t>
            </a:r>
            <a:r>
              <a:rPr lang="en-US" dirty="0" smtClean="0"/>
              <a:t>)</a:t>
            </a:r>
          </a:p>
          <a:p>
            <a:pPr lvl="1"/>
            <a:r>
              <a:rPr lang="en-US" dirty="0" err="1" smtClean="0"/>
              <a:t>Synoviogenic</a:t>
            </a:r>
            <a:r>
              <a:rPr lang="en-US" dirty="0" smtClean="0"/>
              <a:t> (synovium)</a:t>
            </a:r>
            <a:endParaRPr lang="en-US" dirty="0"/>
          </a:p>
          <a:p>
            <a:pPr lvl="1"/>
            <a:r>
              <a:rPr lang="en-US" dirty="0" err="1" smtClean="0"/>
              <a:t>Meniscogenic</a:t>
            </a:r>
            <a:r>
              <a:rPr lang="en-US" dirty="0" smtClean="0"/>
              <a:t> (meniscus)</a:t>
            </a:r>
          </a:p>
          <a:p>
            <a:pPr lvl="1"/>
            <a:r>
              <a:rPr lang="en-US" dirty="0" smtClean="0"/>
              <a:t>Mixed pattern disease</a:t>
            </a:r>
          </a:p>
          <a:p>
            <a:r>
              <a:rPr lang="en-US" dirty="0" smtClean="0"/>
              <a:t>The clinical relevance of this needs to be tested</a:t>
            </a:r>
          </a:p>
        </p:txBody>
      </p:sp>
      <p:sp>
        <p:nvSpPr>
          <p:cNvPr id="4" name="Content Placeholder 3"/>
          <p:cNvSpPr>
            <a:spLocks noGrp="1"/>
          </p:cNvSpPr>
          <p:nvPr>
            <p:ph idx="13"/>
          </p:nvPr>
        </p:nvSpPr>
        <p:spPr/>
        <p:txBody>
          <a:bodyPr/>
          <a:lstStyle/>
          <a:p>
            <a:r>
              <a:rPr lang="en-US" dirty="0" err="1" smtClean="0"/>
              <a:t>McGonagle</a:t>
            </a:r>
            <a:r>
              <a:rPr lang="en-US" dirty="0" smtClean="0"/>
              <a:t> D et al 2010</a:t>
            </a:r>
            <a:endParaRPr lang="en-US" dirty="0"/>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00" y="2213162"/>
            <a:ext cx="2619375" cy="3501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8572423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Does the Cause Matter?</a:t>
            </a:r>
            <a:endParaRPr lang="en-US" dirty="0"/>
          </a:p>
        </p:txBody>
      </p:sp>
      <p:sp>
        <p:nvSpPr>
          <p:cNvPr id="3" name="Content Placeholder 2"/>
          <p:cNvSpPr>
            <a:spLocks noGrp="1"/>
          </p:cNvSpPr>
          <p:nvPr>
            <p:ph idx="1"/>
          </p:nvPr>
        </p:nvSpPr>
        <p:spPr>
          <a:xfrm>
            <a:off x="457200" y="1600200"/>
            <a:ext cx="8534400" cy="4525963"/>
          </a:xfrm>
        </p:spPr>
        <p:txBody>
          <a:bodyPr/>
          <a:lstStyle/>
          <a:p>
            <a:r>
              <a:rPr lang="en-US" dirty="0"/>
              <a:t>Macro-trauma </a:t>
            </a:r>
            <a:r>
              <a:rPr lang="en-US" dirty="0" smtClean="0"/>
              <a:t>versus </a:t>
            </a:r>
            <a:r>
              <a:rPr lang="en-US" dirty="0"/>
              <a:t>other causes for OA</a:t>
            </a:r>
          </a:p>
          <a:p>
            <a:pPr lvl="1"/>
            <a:r>
              <a:rPr lang="en-US" dirty="0"/>
              <a:t> Age: post-traumatic OA &lt; other-causes OA</a:t>
            </a:r>
          </a:p>
          <a:p>
            <a:pPr lvl="2"/>
            <a:r>
              <a:rPr lang="en-US" dirty="0"/>
              <a:t>Hip = 9.0 years younger</a:t>
            </a:r>
          </a:p>
          <a:p>
            <a:pPr lvl="2"/>
            <a:r>
              <a:rPr lang="en-US" dirty="0"/>
              <a:t>Knee = 10.4 years younger</a:t>
            </a:r>
          </a:p>
          <a:p>
            <a:pPr lvl="2"/>
            <a:r>
              <a:rPr lang="en-US" dirty="0"/>
              <a:t>Ankle = 14.0 years younger </a:t>
            </a:r>
          </a:p>
          <a:p>
            <a:pPr lvl="1"/>
            <a:r>
              <a:rPr lang="en-US" dirty="0"/>
              <a:t>Anti-oxidant enzyme activity </a:t>
            </a:r>
          </a:p>
          <a:p>
            <a:pPr lvl="2"/>
            <a:r>
              <a:rPr lang="en-US" dirty="0" smtClean="0"/>
              <a:t>Post-traumatic </a:t>
            </a:r>
            <a:r>
              <a:rPr lang="en-US" dirty="0"/>
              <a:t>OA </a:t>
            </a:r>
            <a:r>
              <a:rPr lang="en-US" dirty="0" smtClean="0"/>
              <a:t>&gt; </a:t>
            </a:r>
            <a:r>
              <a:rPr lang="en-US" dirty="0"/>
              <a:t>other-causes OA</a:t>
            </a:r>
          </a:p>
          <a:p>
            <a:pPr lvl="1"/>
            <a:r>
              <a:rPr lang="en-US" dirty="0" smtClean="0"/>
              <a:t>Synovial </a:t>
            </a:r>
            <a:r>
              <a:rPr lang="en-US" dirty="0"/>
              <a:t>fluid </a:t>
            </a:r>
            <a:r>
              <a:rPr lang="en-US" dirty="0" smtClean="0"/>
              <a:t>viscosity</a:t>
            </a:r>
          </a:p>
          <a:p>
            <a:pPr lvl="2"/>
            <a:r>
              <a:rPr lang="en-US" dirty="0"/>
              <a:t>Post-traumatic OA &lt; other-causes OA</a:t>
            </a:r>
          </a:p>
        </p:txBody>
      </p:sp>
      <p:sp>
        <p:nvSpPr>
          <p:cNvPr id="4" name="Content Placeholder 3"/>
          <p:cNvSpPr>
            <a:spLocks noGrp="1"/>
          </p:cNvSpPr>
          <p:nvPr>
            <p:ph idx="13"/>
          </p:nvPr>
        </p:nvSpPr>
        <p:spPr>
          <a:xfrm>
            <a:off x="228600" y="6096000"/>
            <a:ext cx="8686800" cy="609600"/>
          </a:xfrm>
        </p:spPr>
        <p:txBody>
          <a:bodyPr>
            <a:normAutofit lnSpcReduction="10000"/>
          </a:bodyPr>
          <a:lstStyle/>
          <a:p>
            <a:r>
              <a:rPr lang="en-US" dirty="0"/>
              <a:t>Altman et al., 1986; Brandt et al., 2009; Brown et al., 2006; </a:t>
            </a:r>
            <a:r>
              <a:rPr lang="en-US" dirty="0" err="1"/>
              <a:t>Lohmander</a:t>
            </a:r>
            <a:r>
              <a:rPr lang="en-US" dirty="0"/>
              <a:t> et al., </a:t>
            </a:r>
            <a:r>
              <a:rPr lang="en-US" dirty="0" smtClean="0"/>
              <a:t>2007; </a:t>
            </a:r>
            <a:r>
              <a:rPr lang="en-US" dirty="0" err="1" smtClean="0"/>
              <a:t>Ostalowska</a:t>
            </a:r>
            <a:r>
              <a:rPr lang="en-US" dirty="0" smtClean="0"/>
              <a:t> </a:t>
            </a:r>
            <a:r>
              <a:rPr lang="en-US" dirty="0"/>
              <a:t>et al., 2006; </a:t>
            </a:r>
            <a:r>
              <a:rPr lang="en-US" dirty="0" err="1"/>
              <a:t>Ratcliffe</a:t>
            </a:r>
            <a:r>
              <a:rPr lang="en-US" dirty="0"/>
              <a:t> et al., 1998; Roach et al., 2007</a:t>
            </a:r>
          </a:p>
          <a:p>
            <a:endParaRPr lang="en-US" dirty="0"/>
          </a:p>
        </p:txBody>
      </p:sp>
    </p:spTree>
    <p:extLst>
      <p:ext uri="{BB962C8B-B14F-4D97-AF65-F5344CB8AC3E}">
        <p14:creationId xmlns:p14="http://schemas.microsoft.com/office/powerpoint/2010/main" val="404022314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Early-Stage OA: Bone</a:t>
            </a:r>
            <a:endParaRPr lang="en-US" dirty="0"/>
          </a:p>
        </p:txBody>
      </p:sp>
      <p:sp>
        <p:nvSpPr>
          <p:cNvPr id="3" name="Content Placeholder 2"/>
          <p:cNvSpPr>
            <a:spLocks noGrp="1"/>
          </p:cNvSpPr>
          <p:nvPr>
            <p:ph idx="1"/>
          </p:nvPr>
        </p:nvSpPr>
        <p:spPr>
          <a:xfrm>
            <a:off x="457200" y="1447800"/>
            <a:ext cx="6096000" cy="4800600"/>
          </a:xfrm>
        </p:spPr>
        <p:txBody>
          <a:bodyPr>
            <a:noAutofit/>
          </a:bodyPr>
          <a:lstStyle/>
          <a:p>
            <a:r>
              <a:rPr lang="en-US" dirty="0" smtClean="0"/>
              <a:t>Early changes in bone either coincide or precede early changes in cartilage</a:t>
            </a:r>
            <a:r>
              <a:rPr lang="en-US" baseline="30000" dirty="0" smtClean="0"/>
              <a:t>1</a:t>
            </a:r>
          </a:p>
          <a:p>
            <a:endParaRPr lang="en-US" sz="2400" dirty="0"/>
          </a:p>
          <a:p>
            <a:r>
              <a:rPr lang="en-US" dirty="0"/>
              <a:t>Early adaptations may include resorption of subchondral bone </a:t>
            </a:r>
            <a:r>
              <a:rPr lang="en-US" baseline="30000" dirty="0"/>
              <a:t>1</a:t>
            </a:r>
            <a:endParaRPr lang="en-US" dirty="0"/>
          </a:p>
          <a:p>
            <a:endParaRPr lang="en-US" dirty="0" smtClean="0"/>
          </a:p>
          <a:p>
            <a:r>
              <a:rPr lang="en-US" dirty="0" err="1" smtClean="0"/>
              <a:t>Chondrophytes</a:t>
            </a:r>
            <a:endParaRPr lang="en-US" dirty="0"/>
          </a:p>
          <a:p>
            <a:endParaRPr lang="en-US" sz="2400" dirty="0" smtClean="0"/>
          </a:p>
        </p:txBody>
      </p:sp>
      <p:sp>
        <p:nvSpPr>
          <p:cNvPr id="4" name="Content Placeholder 3"/>
          <p:cNvSpPr>
            <a:spLocks noGrp="1"/>
          </p:cNvSpPr>
          <p:nvPr>
            <p:ph idx="13"/>
          </p:nvPr>
        </p:nvSpPr>
        <p:spPr>
          <a:xfrm>
            <a:off x="228600" y="6324600"/>
            <a:ext cx="8229600" cy="381000"/>
          </a:xfrm>
        </p:spPr>
        <p:txBody>
          <a:bodyPr/>
          <a:lstStyle/>
          <a:p>
            <a:r>
              <a:rPr lang="en-US" dirty="0" smtClean="0"/>
              <a:t>1. </a:t>
            </a:r>
            <a:r>
              <a:rPr lang="en-US" dirty="0" err="1" smtClean="0"/>
              <a:t>Sandell</a:t>
            </a:r>
            <a:r>
              <a:rPr lang="en-US" dirty="0" smtClean="0"/>
              <a:t> L 2012; </a:t>
            </a:r>
            <a:r>
              <a:rPr lang="en-US" dirty="0" err="1" smtClean="0"/>
              <a:t>Goldring</a:t>
            </a:r>
            <a:r>
              <a:rPr lang="en-US" dirty="0" smtClean="0"/>
              <a:t> SR, 2009; Images: </a:t>
            </a:r>
            <a:r>
              <a:rPr lang="en-US" dirty="0" err="1" smtClean="0"/>
              <a:t>Wolski</a:t>
            </a:r>
            <a:r>
              <a:rPr lang="en-US" dirty="0" smtClean="0"/>
              <a:t> M et al. 2011</a:t>
            </a:r>
            <a:endParaRPr lang="en-US" dirty="0"/>
          </a:p>
        </p:txBody>
      </p:sp>
      <p:pic>
        <p:nvPicPr>
          <p:cNvPr id="1027" name="Picture 3"/>
          <p:cNvPicPr>
            <a:picLocks noChangeAspect="1" noChangeArrowheads="1"/>
          </p:cNvPicPr>
          <p:nvPr/>
        </p:nvPicPr>
        <p:blipFill>
          <a:blip r:embed="rId3" cstate="print"/>
          <a:srcRect/>
          <a:stretch>
            <a:fillRect/>
          </a:stretch>
        </p:blipFill>
        <p:spPr bwMode="auto">
          <a:xfrm>
            <a:off x="6553200" y="1085850"/>
            <a:ext cx="2590800" cy="5619750"/>
          </a:xfrm>
          <a:prstGeom prst="rect">
            <a:avLst/>
          </a:prstGeom>
          <a:noFill/>
          <a:ln w="9525">
            <a:noFill/>
            <a:miter lim="800000"/>
            <a:headEnd/>
            <a:tailEnd/>
          </a:ln>
        </p:spPr>
      </p:pic>
      <p:sp>
        <p:nvSpPr>
          <p:cNvPr id="5" name="TextBox 4"/>
          <p:cNvSpPr txBox="1"/>
          <p:nvPr/>
        </p:nvSpPr>
        <p:spPr>
          <a:xfrm>
            <a:off x="7161471" y="5867400"/>
            <a:ext cx="1601529" cy="646331"/>
          </a:xfrm>
          <a:prstGeom prst="rect">
            <a:avLst/>
          </a:prstGeom>
          <a:noFill/>
        </p:spPr>
        <p:txBody>
          <a:bodyPr wrap="none" rtlCol="0">
            <a:spAutoFit/>
          </a:bodyPr>
          <a:lstStyle/>
          <a:p>
            <a:r>
              <a:rPr lang="en-US" b="1" dirty="0" smtClean="0">
                <a:solidFill>
                  <a:srgbClr val="FF0000"/>
                </a:solidFill>
              </a:rPr>
              <a:t>Bone below </a:t>
            </a:r>
          </a:p>
          <a:p>
            <a:r>
              <a:rPr lang="en-US" b="1" dirty="0" smtClean="0">
                <a:solidFill>
                  <a:srgbClr val="FF0000"/>
                </a:solidFill>
              </a:rPr>
              <a:t>intact cartilage</a:t>
            </a:r>
            <a:endParaRPr lang="en-US" b="1" dirty="0">
              <a:solidFill>
                <a:srgbClr val="FF0000"/>
              </a:solidFill>
            </a:endParaRPr>
          </a:p>
        </p:txBody>
      </p:sp>
      <p:sp>
        <p:nvSpPr>
          <p:cNvPr id="7" name="TextBox 6"/>
          <p:cNvSpPr txBox="1"/>
          <p:nvPr/>
        </p:nvSpPr>
        <p:spPr>
          <a:xfrm>
            <a:off x="7098812" y="3048000"/>
            <a:ext cx="1816588" cy="646331"/>
          </a:xfrm>
          <a:prstGeom prst="rect">
            <a:avLst/>
          </a:prstGeom>
          <a:noFill/>
        </p:spPr>
        <p:txBody>
          <a:bodyPr wrap="none" rtlCol="0">
            <a:spAutoFit/>
          </a:bodyPr>
          <a:lstStyle/>
          <a:p>
            <a:r>
              <a:rPr lang="en-US" b="1" dirty="0" smtClean="0">
                <a:solidFill>
                  <a:srgbClr val="FF0000"/>
                </a:solidFill>
              </a:rPr>
              <a:t>Bone below </a:t>
            </a:r>
          </a:p>
          <a:p>
            <a:r>
              <a:rPr lang="en-US" b="1" dirty="0" smtClean="0">
                <a:solidFill>
                  <a:srgbClr val="FF0000"/>
                </a:solidFill>
              </a:rPr>
              <a:t>cartilage damage</a:t>
            </a:r>
            <a:endParaRPr lang="en-US" b="1" dirty="0">
              <a:solidFill>
                <a:srgbClr val="FF0000"/>
              </a:solidFill>
            </a:endParaRPr>
          </a:p>
        </p:txBody>
      </p:sp>
    </p:spTree>
    <p:extLst>
      <p:ext uri="{BB962C8B-B14F-4D97-AF65-F5344CB8AC3E}">
        <p14:creationId xmlns:p14="http://schemas.microsoft.com/office/powerpoint/2010/main" val="398612607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Progression: Bone</a:t>
            </a:r>
            <a:endParaRPr lang="en-US" dirty="0"/>
          </a:p>
        </p:txBody>
      </p:sp>
      <p:sp>
        <p:nvSpPr>
          <p:cNvPr id="3" name="Content Placeholder 2"/>
          <p:cNvSpPr>
            <a:spLocks noGrp="1"/>
          </p:cNvSpPr>
          <p:nvPr>
            <p:ph idx="1"/>
          </p:nvPr>
        </p:nvSpPr>
        <p:spPr>
          <a:xfrm>
            <a:off x="457200" y="1447800"/>
            <a:ext cx="8229600" cy="4525963"/>
          </a:xfrm>
        </p:spPr>
        <p:txBody>
          <a:bodyPr/>
          <a:lstStyle/>
          <a:p>
            <a:r>
              <a:rPr lang="en-US" dirty="0" smtClean="0"/>
              <a:t>Osteophyte (bone spur) formation</a:t>
            </a:r>
          </a:p>
          <a:p>
            <a:pPr lvl="1"/>
            <a:r>
              <a:rPr lang="en-US" dirty="0"/>
              <a:t>Reactivation of dormant cellular </a:t>
            </a:r>
            <a:r>
              <a:rPr lang="en-US" dirty="0" smtClean="0"/>
              <a:t>processes</a:t>
            </a:r>
            <a:r>
              <a:rPr lang="en-US" baseline="30000" dirty="0" smtClean="0"/>
              <a:t>1</a:t>
            </a:r>
            <a:endParaRPr lang="en-US" baseline="30000" dirty="0"/>
          </a:p>
        </p:txBody>
      </p:sp>
      <p:sp>
        <p:nvSpPr>
          <p:cNvPr id="4" name="Content Placeholder 3"/>
          <p:cNvSpPr>
            <a:spLocks noGrp="1"/>
          </p:cNvSpPr>
          <p:nvPr>
            <p:ph idx="13"/>
          </p:nvPr>
        </p:nvSpPr>
        <p:spPr/>
        <p:txBody>
          <a:bodyPr/>
          <a:lstStyle/>
          <a:p>
            <a:r>
              <a:rPr lang="en-US" dirty="0" smtClean="0"/>
              <a:t>1 </a:t>
            </a:r>
            <a:r>
              <a:rPr lang="en-US" dirty="0" err="1" smtClean="0"/>
              <a:t>Goldring</a:t>
            </a:r>
            <a:r>
              <a:rPr lang="en-US" dirty="0" smtClean="0"/>
              <a:t> SR 2009, Image: </a:t>
            </a:r>
            <a:r>
              <a:rPr lang="en-US" dirty="0" err="1" smtClean="0"/>
              <a:t>Bove</a:t>
            </a:r>
            <a:r>
              <a:rPr lang="en-US" dirty="0" smtClean="0"/>
              <a:t> SE et al., 2006</a:t>
            </a:r>
            <a:endParaRPr lang="en-US" dirty="0"/>
          </a:p>
        </p:txBody>
      </p:sp>
      <p:pic>
        <p:nvPicPr>
          <p:cNvPr id="2050" name="Picture 2"/>
          <p:cNvPicPr>
            <a:picLocks noChangeAspect="1" noChangeArrowheads="1"/>
          </p:cNvPicPr>
          <p:nvPr/>
        </p:nvPicPr>
        <p:blipFill>
          <a:blip r:embed="rId3" cstate="print"/>
          <a:srcRect l="6644" t="67044"/>
          <a:stretch>
            <a:fillRect/>
          </a:stretch>
        </p:blipFill>
        <p:spPr bwMode="auto">
          <a:xfrm>
            <a:off x="2590800" y="3505200"/>
            <a:ext cx="3212184" cy="2743200"/>
          </a:xfrm>
          <a:prstGeom prst="rect">
            <a:avLst/>
          </a:prstGeom>
          <a:noFill/>
          <a:ln w="9525">
            <a:noFill/>
            <a:miter lim="800000"/>
            <a:headEnd/>
            <a:tailEnd/>
          </a:ln>
        </p:spPr>
      </p:pic>
      <p:pic>
        <p:nvPicPr>
          <p:cNvPr id="6" name="Picture 2"/>
          <p:cNvPicPr>
            <a:picLocks noChangeAspect="1" noChangeArrowheads="1"/>
          </p:cNvPicPr>
          <p:nvPr/>
        </p:nvPicPr>
        <p:blipFill>
          <a:blip r:embed="rId3" cstate="print"/>
          <a:srcRect l="28493" b="67384"/>
          <a:stretch>
            <a:fillRect/>
          </a:stretch>
        </p:blipFill>
        <p:spPr bwMode="auto">
          <a:xfrm>
            <a:off x="76200" y="3505200"/>
            <a:ext cx="2486025" cy="2743200"/>
          </a:xfrm>
          <a:prstGeom prst="rect">
            <a:avLst/>
          </a:prstGeom>
          <a:noFill/>
          <a:ln w="9525">
            <a:noFill/>
            <a:miter lim="800000"/>
            <a:headEnd/>
            <a:tailEnd/>
          </a:ln>
        </p:spPr>
      </p:pic>
      <p:pic>
        <p:nvPicPr>
          <p:cNvPr id="2051" name="Picture 3"/>
          <p:cNvPicPr>
            <a:picLocks noChangeAspect="1" noChangeArrowheads="1"/>
          </p:cNvPicPr>
          <p:nvPr/>
        </p:nvPicPr>
        <p:blipFill>
          <a:blip r:embed="rId4" cstate="print"/>
          <a:srcRect r="4551"/>
          <a:stretch>
            <a:fillRect/>
          </a:stretch>
        </p:blipFill>
        <p:spPr bwMode="auto">
          <a:xfrm flipH="1">
            <a:off x="5867400" y="3505200"/>
            <a:ext cx="3276600" cy="2743200"/>
          </a:xfrm>
          <a:prstGeom prst="rect">
            <a:avLst/>
          </a:prstGeom>
          <a:noFill/>
          <a:ln w="9525">
            <a:noFill/>
            <a:miter lim="800000"/>
            <a:headEnd/>
            <a:tailEnd/>
          </a:ln>
        </p:spPr>
      </p:pic>
      <p:sp>
        <p:nvSpPr>
          <p:cNvPr id="5" name="Oval 4"/>
          <p:cNvSpPr/>
          <p:nvPr/>
        </p:nvSpPr>
        <p:spPr>
          <a:xfrm>
            <a:off x="4419600" y="4419600"/>
            <a:ext cx="1447800" cy="167640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8534400" y="5097379"/>
            <a:ext cx="533400" cy="617621"/>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685800" y="3048000"/>
            <a:ext cx="1138453" cy="461665"/>
          </a:xfrm>
          <a:prstGeom prst="rect">
            <a:avLst/>
          </a:prstGeom>
          <a:noFill/>
        </p:spPr>
        <p:txBody>
          <a:bodyPr wrap="none" rtlCol="0">
            <a:spAutoFit/>
          </a:bodyPr>
          <a:lstStyle/>
          <a:p>
            <a:r>
              <a:rPr lang="en-US" sz="2400" b="1" dirty="0" smtClean="0">
                <a:solidFill>
                  <a:schemeClr val="bg1"/>
                </a:solidFill>
              </a:rPr>
              <a:t>Normal</a:t>
            </a:r>
            <a:endParaRPr lang="en-US" sz="2400" b="1" dirty="0">
              <a:solidFill>
                <a:schemeClr val="bg1"/>
              </a:solidFill>
            </a:endParaRPr>
          </a:p>
        </p:txBody>
      </p:sp>
      <p:sp>
        <p:nvSpPr>
          <p:cNvPr id="11" name="TextBox 10"/>
          <p:cNvSpPr txBox="1"/>
          <p:nvPr/>
        </p:nvSpPr>
        <p:spPr>
          <a:xfrm>
            <a:off x="3114713" y="2667000"/>
            <a:ext cx="2143087" cy="830997"/>
          </a:xfrm>
          <a:prstGeom prst="rect">
            <a:avLst/>
          </a:prstGeom>
          <a:noFill/>
        </p:spPr>
        <p:txBody>
          <a:bodyPr wrap="none" rtlCol="0">
            <a:spAutoFit/>
          </a:bodyPr>
          <a:lstStyle/>
          <a:p>
            <a:pPr algn="ctr"/>
            <a:r>
              <a:rPr lang="en-US" sz="2400" b="1" dirty="0" smtClean="0">
                <a:solidFill>
                  <a:schemeClr val="bg1"/>
                </a:solidFill>
              </a:rPr>
              <a:t>Chondrophyte/</a:t>
            </a:r>
          </a:p>
          <a:p>
            <a:pPr algn="ctr"/>
            <a:r>
              <a:rPr lang="en-US" sz="2400" b="1" dirty="0" smtClean="0">
                <a:solidFill>
                  <a:schemeClr val="bg1"/>
                </a:solidFill>
              </a:rPr>
              <a:t>Osteophyte</a:t>
            </a:r>
            <a:endParaRPr lang="en-US" sz="2400" b="1" dirty="0">
              <a:solidFill>
                <a:schemeClr val="bg1"/>
              </a:solidFill>
            </a:endParaRPr>
          </a:p>
        </p:txBody>
      </p:sp>
      <p:sp>
        <p:nvSpPr>
          <p:cNvPr id="12" name="TextBox 11"/>
          <p:cNvSpPr txBox="1"/>
          <p:nvPr/>
        </p:nvSpPr>
        <p:spPr>
          <a:xfrm>
            <a:off x="6713658" y="3048000"/>
            <a:ext cx="1668342" cy="461665"/>
          </a:xfrm>
          <a:prstGeom prst="rect">
            <a:avLst/>
          </a:prstGeom>
          <a:noFill/>
        </p:spPr>
        <p:txBody>
          <a:bodyPr wrap="none" rtlCol="0">
            <a:spAutoFit/>
          </a:bodyPr>
          <a:lstStyle/>
          <a:p>
            <a:r>
              <a:rPr lang="en-US" sz="2400" b="1" dirty="0" smtClean="0">
                <a:solidFill>
                  <a:schemeClr val="bg1"/>
                </a:solidFill>
              </a:rPr>
              <a:t>Osteophyte</a:t>
            </a:r>
            <a:endParaRPr lang="en-US" sz="2400" b="1" dirty="0">
              <a:solidFill>
                <a:schemeClr val="bg1"/>
              </a:solidFill>
            </a:endParaRPr>
          </a:p>
        </p:txBody>
      </p:sp>
    </p:spTree>
    <p:extLst>
      <p:ext uri="{BB962C8B-B14F-4D97-AF65-F5344CB8AC3E}">
        <p14:creationId xmlns:p14="http://schemas.microsoft.com/office/powerpoint/2010/main" val="275710750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Progression: Bone</a:t>
            </a:r>
            <a:endParaRPr lang="en-US" dirty="0"/>
          </a:p>
        </p:txBody>
      </p:sp>
      <p:sp>
        <p:nvSpPr>
          <p:cNvPr id="3" name="Content Placeholder 2"/>
          <p:cNvSpPr>
            <a:spLocks noGrp="1"/>
          </p:cNvSpPr>
          <p:nvPr>
            <p:ph idx="1"/>
          </p:nvPr>
        </p:nvSpPr>
        <p:spPr/>
        <p:txBody>
          <a:bodyPr/>
          <a:lstStyle/>
          <a:p>
            <a:r>
              <a:rPr lang="en-US" dirty="0" smtClean="0"/>
              <a:t>Subchondral Changes</a:t>
            </a:r>
          </a:p>
          <a:p>
            <a:pPr lvl="1"/>
            <a:r>
              <a:rPr lang="en-US" dirty="0" smtClean="0"/>
              <a:t>After a period of resorption, anabolic processes begin</a:t>
            </a:r>
          </a:p>
          <a:p>
            <a:pPr lvl="1"/>
            <a:r>
              <a:rPr lang="en-US" dirty="0" smtClean="0"/>
              <a:t>Development of sclerosis</a:t>
            </a:r>
            <a:r>
              <a:rPr lang="en-US" baseline="30000" dirty="0"/>
              <a:t>1</a:t>
            </a:r>
            <a:endParaRPr lang="en-US" dirty="0" smtClean="0"/>
          </a:p>
          <a:p>
            <a:pPr lvl="2"/>
            <a:r>
              <a:rPr lang="en-US" dirty="0" smtClean="0"/>
              <a:t>Increased trabecular thickness</a:t>
            </a:r>
            <a:r>
              <a:rPr lang="en-US" baseline="30000" dirty="0" smtClean="0"/>
              <a:t>1</a:t>
            </a:r>
            <a:endParaRPr lang="en-US" dirty="0" smtClean="0"/>
          </a:p>
          <a:p>
            <a:pPr lvl="2"/>
            <a:r>
              <a:rPr lang="en-US" dirty="0"/>
              <a:t>Increased trabecular number</a:t>
            </a:r>
            <a:r>
              <a:rPr lang="en-US" baseline="30000" dirty="0" smtClean="0"/>
              <a:t>1</a:t>
            </a:r>
          </a:p>
          <a:p>
            <a:pPr lvl="2"/>
            <a:r>
              <a:rPr lang="en-US" dirty="0" smtClean="0"/>
              <a:t>Increased bone volume fraction</a:t>
            </a:r>
          </a:p>
          <a:p>
            <a:pPr lvl="2"/>
            <a:r>
              <a:rPr lang="en-US" dirty="0" smtClean="0"/>
              <a:t>May occur in some knees within </a:t>
            </a:r>
          </a:p>
          <a:p>
            <a:pPr marL="914400" lvl="2" indent="0">
              <a:buNone/>
            </a:pPr>
            <a:r>
              <a:rPr lang="en-US" dirty="0" smtClean="0"/>
              <a:t>    4 years of ACL injury</a:t>
            </a:r>
          </a:p>
          <a:p>
            <a:pPr lvl="1"/>
            <a:endParaRPr lang="en-US" baseline="30000" dirty="0"/>
          </a:p>
        </p:txBody>
      </p:sp>
      <p:sp>
        <p:nvSpPr>
          <p:cNvPr id="4" name="Content Placeholder 3"/>
          <p:cNvSpPr>
            <a:spLocks noGrp="1"/>
          </p:cNvSpPr>
          <p:nvPr>
            <p:ph idx="13"/>
          </p:nvPr>
        </p:nvSpPr>
        <p:spPr/>
        <p:txBody>
          <a:bodyPr/>
          <a:lstStyle/>
          <a:p>
            <a:r>
              <a:rPr lang="en-US" dirty="0" smtClean="0"/>
              <a:t>1. Buckland-Wright et al., 2000; Lo GH et al., 2012</a:t>
            </a:r>
            <a:endParaRPr lang="en-US" dirty="0"/>
          </a:p>
        </p:txBody>
      </p:sp>
      <p:pic>
        <p:nvPicPr>
          <p:cNvPr id="5" name="Picture 3"/>
          <p:cNvPicPr>
            <a:picLocks noChangeAspect="1" noChangeArrowheads="1"/>
          </p:cNvPicPr>
          <p:nvPr/>
        </p:nvPicPr>
        <p:blipFill>
          <a:blip r:embed="rId3" cstate="print"/>
          <a:srcRect/>
          <a:stretch>
            <a:fillRect/>
          </a:stretch>
        </p:blipFill>
        <p:spPr bwMode="auto">
          <a:xfrm>
            <a:off x="5943600" y="3276600"/>
            <a:ext cx="2996294" cy="3429000"/>
          </a:xfrm>
          <a:prstGeom prst="rect">
            <a:avLst/>
          </a:prstGeom>
          <a:noFill/>
          <a:ln w="9525">
            <a:noFill/>
            <a:miter lim="800000"/>
            <a:headEnd/>
            <a:tailEnd/>
          </a:ln>
        </p:spPr>
      </p:pic>
    </p:spTree>
    <p:extLst>
      <p:ext uri="{BB962C8B-B14F-4D97-AF65-F5344CB8AC3E}">
        <p14:creationId xmlns:p14="http://schemas.microsoft.com/office/powerpoint/2010/main" val="113029031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Progression: Bone</a:t>
            </a:r>
            <a:endParaRPr lang="en-US" dirty="0"/>
          </a:p>
        </p:txBody>
      </p:sp>
      <p:sp>
        <p:nvSpPr>
          <p:cNvPr id="3" name="Content Placeholder 2"/>
          <p:cNvSpPr>
            <a:spLocks noGrp="1"/>
          </p:cNvSpPr>
          <p:nvPr>
            <p:ph idx="1"/>
          </p:nvPr>
        </p:nvSpPr>
        <p:spPr>
          <a:xfrm>
            <a:off x="457200" y="1600200"/>
            <a:ext cx="8229600" cy="4724400"/>
          </a:xfrm>
        </p:spPr>
        <p:txBody>
          <a:bodyPr>
            <a:normAutofit/>
          </a:bodyPr>
          <a:lstStyle/>
          <a:p>
            <a:r>
              <a:rPr lang="en-US" dirty="0" smtClean="0"/>
              <a:t>Subchondral Changes</a:t>
            </a:r>
          </a:p>
          <a:p>
            <a:pPr lvl="1"/>
            <a:r>
              <a:rPr lang="en-US" dirty="0" smtClean="0"/>
              <a:t>Bone marrow lesions</a:t>
            </a:r>
          </a:p>
          <a:p>
            <a:pPr lvl="2"/>
            <a:r>
              <a:rPr lang="en-US" dirty="0" smtClean="0"/>
              <a:t>Regions of localized bone adaptations</a:t>
            </a:r>
          </a:p>
          <a:p>
            <a:pPr lvl="2"/>
            <a:r>
              <a:rPr lang="en-US" dirty="0" smtClean="0"/>
              <a:t>May be edema or fibrovascular tissue</a:t>
            </a:r>
          </a:p>
          <a:p>
            <a:pPr lvl="2"/>
            <a:r>
              <a:rPr lang="en-US" dirty="0" smtClean="0"/>
              <a:t>Increased trabecular thickness</a:t>
            </a:r>
          </a:p>
          <a:p>
            <a:pPr lvl="2"/>
            <a:r>
              <a:rPr lang="en-US" dirty="0" smtClean="0"/>
              <a:t>Reduced mineral density</a:t>
            </a:r>
          </a:p>
        </p:txBody>
      </p:sp>
      <p:sp>
        <p:nvSpPr>
          <p:cNvPr id="4" name="Content Placeholder 3"/>
          <p:cNvSpPr>
            <a:spLocks noGrp="1"/>
          </p:cNvSpPr>
          <p:nvPr>
            <p:ph idx="13"/>
          </p:nvPr>
        </p:nvSpPr>
        <p:spPr>
          <a:xfrm>
            <a:off x="457200" y="6172200"/>
            <a:ext cx="8229600" cy="695325"/>
          </a:xfrm>
        </p:spPr>
        <p:txBody>
          <a:bodyPr/>
          <a:lstStyle/>
          <a:p>
            <a:r>
              <a:rPr lang="en-US" dirty="0" err="1" smtClean="0"/>
              <a:t>Zanetti</a:t>
            </a:r>
            <a:r>
              <a:rPr lang="en-US" dirty="0" smtClean="0"/>
              <a:t> M et al., 2000; Hunter DJ et al., 2009</a:t>
            </a:r>
          </a:p>
          <a:p>
            <a:r>
              <a:rPr lang="en-US" dirty="0" smtClean="0"/>
              <a:t>Image: Hunter DJ et al., 2011; Roemer FW et al., 2011</a:t>
            </a:r>
            <a:endParaRPr lang="en-US" dirty="0"/>
          </a:p>
        </p:txBody>
      </p:sp>
      <p:pic>
        <p:nvPicPr>
          <p:cNvPr id="6" name="Picture 2"/>
          <p:cNvPicPr>
            <a:picLocks noChangeAspect="1" noChangeArrowheads="1"/>
          </p:cNvPicPr>
          <p:nvPr/>
        </p:nvPicPr>
        <p:blipFill rotWithShape="1">
          <a:blip r:embed="rId3" cstate="print"/>
          <a:srcRect t="9788" r="52547" b="343"/>
          <a:stretch/>
        </p:blipFill>
        <p:spPr bwMode="auto">
          <a:xfrm>
            <a:off x="6923468" y="990600"/>
            <a:ext cx="2052034" cy="3911958"/>
          </a:xfrm>
          <a:prstGeom prst="rect">
            <a:avLst/>
          </a:prstGeom>
          <a:noFill/>
          <a:ln w="9525">
            <a:noFill/>
            <a:miter lim="800000"/>
            <a:headEnd/>
            <a:tailEnd/>
          </a:ln>
        </p:spPr>
      </p:pic>
      <p:pic>
        <p:nvPicPr>
          <p:cNvPr id="102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34200" y="4857750"/>
            <a:ext cx="2057400" cy="2000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473934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Progression: Bone</a:t>
            </a:r>
            <a:endParaRPr lang="en-US" dirty="0"/>
          </a:p>
        </p:txBody>
      </p:sp>
      <p:sp>
        <p:nvSpPr>
          <p:cNvPr id="3" name="Content Placeholder 2"/>
          <p:cNvSpPr>
            <a:spLocks noGrp="1"/>
          </p:cNvSpPr>
          <p:nvPr>
            <p:ph idx="1"/>
          </p:nvPr>
        </p:nvSpPr>
        <p:spPr>
          <a:xfrm>
            <a:off x="457200" y="1600200"/>
            <a:ext cx="8229600" cy="4724400"/>
          </a:xfrm>
        </p:spPr>
        <p:txBody>
          <a:bodyPr>
            <a:normAutofit/>
          </a:bodyPr>
          <a:lstStyle/>
          <a:p>
            <a:r>
              <a:rPr lang="en-US" dirty="0" smtClean="0"/>
              <a:t>Subchondral Changes</a:t>
            </a:r>
          </a:p>
          <a:p>
            <a:pPr lvl="1"/>
            <a:r>
              <a:rPr lang="en-US" dirty="0" smtClean="0"/>
              <a:t>Bone marrow lesions</a:t>
            </a:r>
          </a:p>
          <a:p>
            <a:pPr lvl="2"/>
            <a:r>
              <a:rPr lang="en-US" dirty="0" smtClean="0"/>
              <a:t>May </a:t>
            </a:r>
            <a:r>
              <a:rPr lang="en-US" dirty="0"/>
              <a:t>be related to loading </a:t>
            </a:r>
          </a:p>
          <a:p>
            <a:pPr marL="914400" lvl="2" indent="0">
              <a:buNone/>
            </a:pPr>
            <a:r>
              <a:rPr lang="en-US" dirty="0"/>
              <a:t>    (e.g., joint malalignment, </a:t>
            </a:r>
          </a:p>
          <a:p>
            <a:pPr marL="914400" lvl="2" indent="0">
              <a:buNone/>
            </a:pPr>
            <a:r>
              <a:rPr lang="en-US" dirty="0"/>
              <a:t>     meniscal injuries, cartilage lesions)</a:t>
            </a:r>
          </a:p>
          <a:p>
            <a:pPr lvl="2"/>
            <a:r>
              <a:rPr lang="en-US" dirty="0" smtClean="0"/>
              <a:t>Size varies over time</a:t>
            </a:r>
          </a:p>
          <a:p>
            <a:pPr lvl="2"/>
            <a:r>
              <a:rPr lang="en-US" dirty="0" smtClean="0"/>
              <a:t>Related to symptoms</a:t>
            </a:r>
          </a:p>
        </p:txBody>
      </p:sp>
      <p:sp>
        <p:nvSpPr>
          <p:cNvPr id="4" name="Content Placeholder 3"/>
          <p:cNvSpPr>
            <a:spLocks noGrp="1"/>
          </p:cNvSpPr>
          <p:nvPr>
            <p:ph idx="13"/>
          </p:nvPr>
        </p:nvSpPr>
        <p:spPr>
          <a:xfrm>
            <a:off x="457200" y="6172200"/>
            <a:ext cx="8229600" cy="695325"/>
          </a:xfrm>
        </p:spPr>
        <p:txBody>
          <a:bodyPr/>
          <a:lstStyle/>
          <a:p>
            <a:r>
              <a:rPr lang="en-US" dirty="0" err="1" smtClean="0"/>
              <a:t>Zanetti</a:t>
            </a:r>
            <a:r>
              <a:rPr lang="en-US" dirty="0" smtClean="0"/>
              <a:t> M et al., 2000; Hunter DJ et al., 2009</a:t>
            </a:r>
          </a:p>
          <a:p>
            <a:r>
              <a:rPr lang="en-US" dirty="0" smtClean="0"/>
              <a:t>Image: Hunter DJ et al., 2011; Roemer FW et al., 2011</a:t>
            </a:r>
            <a:endParaRPr lang="en-US" dirty="0"/>
          </a:p>
        </p:txBody>
      </p:sp>
      <p:pic>
        <p:nvPicPr>
          <p:cNvPr id="6" name="Picture 2"/>
          <p:cNvPicPr>
            <a:picLocks noChangeAspect="1" noChangeArrowheads="1"/>
          </p:cNvPicPr>
          <p:nvPr/>
        </p:nvPicPr>
        <p:blipFill rotWithShape="1">
          <a:blip r:embed="rId3" cstate="print"/>
          <a:srcRect t="9788" r="52547" b="343"/>
          <a:stretch/>
        </p:blipFill>
        <p:spPr bwMode="auto">
          <a:xfrm>
            <a:off x="6923468" y="990600"/>
            <a:ext cx="2052034" cy="3911958"/>
          </a:xfrm>
          <a:prstGeom prst="rect">
            <a:avLst/>
          </a:prstGeom>
          <a:noFill/>
          <a:ln w="9525">
            <a:noFill/>
            <a:miter lim="800000"/>
            <a:headEnd/>
            <a:tailEnd/>
          </a:ln>
        </p:spPr>
      </p:pic>
      <p:pic>
        <p:nvPicPr>
          <p:cNvPr id="102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34200" y="4857750"/>
            <a:ext cx="2057400" cy="2000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241331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Early-Stage OA: Bone</a:t>
            </a:r>
          </a:p>
        </p:txBody>
      </p:sp>
      <p:sp>
        <p:nvSpPr>
          <p:cNvPr id="3" name="Content Placeholder 2"/>
          <p:cNvSpPr>
            <a:spLocks noGrp="1"/>
          </p:cNvSpPr>
          <p:nvPr>
            <p:ph idx="1"/>
          </p:nvPr>
        </p:nvSpPr>
        <p:spPr>
          <a:xfrm>
            <a:off x="457200" y="1600200"/>
            <a:ext cx="4419600" cy="4525963"/>
          </a:xfrm>
        </p:spPr>
        <p:txBody>
          <a:bodyPr/>
          <a:lstStyle/>
          <a:p>
            <a:r>
              <a:rPr lang="en-US" dirty="0"/>
              <a:t>After an ACL tear </a:t>
            </a:r>
            <a:endParaRPr lang="en-US" dirty="0" smtClean="0"/>
          </a:p>
          <a:p>
            <a:endParaRPr lang="en-US" dirty="0"/>
          </a:p>
          <a:p>
            <a:r>
              <a:rPr lang="en-US" dirty="0" smtClean="0"/>
              <a:t>Bone bruises resolve</a:t>
            </a:r>
          </a:p>
          <a:p>
            <a:pPr marL="0" indent="0">
              <a:buNone/>
            </a:pPr>
            <a:r>
              <a:rPr lang="en-US" dirty="0" smtClean="0"/>
              <a:t>    BUT</a:t>
            </a:r>
            <a:endParaRPr lang="en-US" dirty="0"/>
          </a:p>
          <a:p>
            <a:r>
              <a:rPr lang="en-US" dirty="0" smtClean="0"/>
              <a:t>Bone marrow lesions emerge over time</a:t>
            </a:r>
            <a:endParaRPr lang="en-US" dirty="0"/>
          </a:p>
        </p:txBody>
      </p:sp>
      <p:sp>
        <p:nvSpPr>
          <p:cNvPr id="4" name="Content Placeholder 3"/>
          <p:cNvSpPr>
            <a:spLocks noGrp="1"/>
          </p:cNvSpPr>
          <p:nvPr>
            <p:ph idx="13"/>
          </p:nvPr>
        </p:nvSpPr>
        <p:spPr/>
        <p:txBody>
          <a:bodyPr/>
          <a:lstStyle/>
          <a:p>
            <a:r>
              <a:rPr lang="en-US" dirty="0" err="1" smtClean="0"/>
              <a:t>Frobell</a:t>
            </a:r>
            <a:r>
              <a:rPr lang="en-US" dirty="0" smtClean="0"/>
              <a:t> R 2011</a:t>
            </a:r>
            <a:endParaRPr lang="en-US" dirty="0"/>
          </a:p>
        </p:txBody>
      </p:sp>
      <p:grpSp>
        <p:nvGrpSpPr>
          <p:cNvPr id="15" name="Group 14"/>
          <p:cNvGrpSpPr/>
          <p:nvPr/>
        </p:nvGrpSpPr>
        <p:grpSpPr>
          <a:xfrm>
            <a:off x="4800600" y="2590800"/>
            <a:ext cx="4343400" cy="3695700"/>
            <a:chOff x="4800600" y="2590800"/>
            <a:chExt cx="4343400" cy="3695700"/>
          </a:xfrm>
        </p:grpSpPr>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7275" y="2590800"/>
              <a:ext cx="4276725" cy="3695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7" name="Straight Arrow Connector 6"/>
            <p:cNvCxnSpPr/>
            <p:nvPr/>
          </p:nvCxnSpPr>
          <p:spPr>
            <a:xfrm>
              <a:off x="6248400" y="4038600"/>
              <a:ext cx="0" cy="1447800"/>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8458200" y="4038600"/>
              <a:ext cx="0" cy="1676400"/>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4800600" y="2819400"/>
              <a:ext cx="795411" cy="369332"/>
            </a:xfrm>
            <a:prstGeom prst="rect">
              <a:avLst/>
            </a:prstGeom>
            <a:noFill/>
          </p:spPr>
          <p:txBody>
            <a:bodyPr wrap="none" rtlCol="0">
              <a:spAutoFit/>
            </a:bodyPr>
            <a:lstStyle/>
            <a:p>
              <a:r>
                <a:rPr lang="en-US" b="1" dirty="0" smtClean="0">
                  <a:solidFill>
                    <a:srgbClr val="FF0000"/>
                  </a:solidFill>
                </a:rPr>
                <a:t>12-mo</a:t>
              </a:r>
              <a:endParaRPr lang="en-US" b="1" dirty="0">
                <a:solidFill>
                  <a:srgbClr val="FF0000"/>
                </a:solidFill>
              </a:endParaRPr>
            </a:p>
          </p:txBody>
        </p:sp>
        <p:sp>
          <p:nvSpPr>
            <p:cNvPr id="12" name="TextBox 11"/>
            <p:cNvSpPr txBox="1"/>
            <p:nvPr/>
          </p:nvSpPr>
          <p:spPr>
            <a:xfrm>
              <a:off x="6967611" y="2819400"/>
              <a:ext cx="795411" cy="369332"/>
            </a:xfrm>
            <a:prstGeom prst="rect">
              <a:avLst/>
            </a:prstGeom>
            <a:noFill/>
          </p:spPr>
          <p:txBody>
            <a:bodyPr wrap="none" rtlCol="0">
              <a:spAutoFit/>
            </a:bodyPr>
            <a:lstStyle/>
            <a:p>
              <a:r>
                <a:rPr lang="en-US" b="1" dirty="0" smtClean="0">
                  <a:solidFill>
                    <a:srgbClr val="FF0000"/>
                  </a:solidFill>
                </a:rPr>
                <a:t>12-mo</a:t>
              </a:r>
              <a:endParaRPr lang="en-US" b="1" dirty="0">
                <a:solidFill>
                  <a:srgbClr val="FF0000"/>
                </a:solidFill>
              </a:endParaRPr>
            </a:p>
          </p:txBody>
        </p:sp>
        <p:sp>
          <p:nvSpPr>
            <p:cNvPr id="13" name="TextBox 12"/>
            <p:cNvSpPr txBox="1"/>
            <p:nvPr/>
          </p:nvSpPr>
          <p:spPr>
            <a:xfrm>
              <a:off x="6972181" y="4736068"/>
              <a:ext cx="800219" cy="369332"/>
            </a:xfrm>
            <a:prstGeom prst="rect">
              <a:avLst/>
            </a:prstGeom>
            <a:noFill/>
          </p:spPr>
          <p:txBody>
            <a:bodyPr wrap="none" rtlCol="0">
              <a:spAutoFit/>
            </a:bodyPr>
            <a:lstStyle/>
            <a:p>
              <a:r>
                <a:rPr lang="en-US" b="1" dirty="0" smtClean="0">
                  <a:solidFill>
                    <a:srgbClr val="FF0000"/>
                  </a:solidFill>
                </a:rPr>
                <a:t>24-mo</a:t>
              </a:r>
              <a:endParaRPr lang="en-US" b="1" dirty="0">
                <a:solidFill>
                  <a:srgbClr val="FF0000"/>
                </a:solidFill>
              </a:endParaRPr>
            </a:p>
          </p:txBody>
        </p:sp>
        <p:sp>
          <p:nvSpPr>
            <p:cNvPr id="14" name="TextBox 13"/>
            <p:cNvSpPr txBox="1"/>
            <p:nvPr/>
          </p:nvSpPr>
          <p:spPr>
            <a:xfrm>
              <a:off x="4800600" y="4724400"/>
              <a:ext cx="800219" cy="369332"/>
            </a:xfrm>
            <a:prstGeom prst="rect">
              <a:avLst/>
            </a:prstGeom>
            <a:noFill/>
          </p:spPr>
          <p:txBody>
            <a:bodyPr wrap="none" rtlCol="0">
              <a:spAutoFit/>
            </a:bodyPr>
            <a:lstStyle/>
            <a:p>
              <a:r>
                <a:rPr lang="en-US" b="1" dirty="0" smtClean="0">
                  <a:solidFill>
                    <a:srgbClr val="FF0000"/>
                  </a:solidFill>
                </a:rPr>
                <a:t>24-mo</a:t>
              </a:r>
              <a:endParaRPr lang="en-US" b="1" dirty="0">
                <a:solidFill>
                  <a:srgbClr val="FF0000"/>
                </a:solidFill>
              </a:endParaRPr>
            </a:p>
          </p:txBody>
        </p:sp>
      </p:grpSp>
    </p:spTree>
    <p:extLst>
      <p:ext uri="{BB962C8B-B14F-4D97-AF65-F5344CB8AC3E}">
        <p14:creationId xmlns:p14="http://schemas.microsoft.com/office/powerpoint/2010/main" val="299792783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Progression: Bone</a:t>
            </a:r>
            <a:endParaRPr lang="en-US" dirty="0"/>
          </a:p>
        </p:txBody>
      </p:sp>
      <p:sp>
        <p:nvSpPr>
          <p:cNvPr id="3" name="Content Placeholder 2"/>
          <p:cNvSpPr>
            <a:spLocks noGrp="1"/>
          </p:cNvSpPr>
          <p:nvPr>
            <p:ph idx="1"/>
          </p:nvPr>
        </p:nvSpPr>
        <p:spPr/>
        <p:txBody>
          <a:bodyPr/>
          <a:lstStyle/>
          <a:p>
            <a:r>
              <a:rPr lang="en-US" dirty="0" smtClean="0"/>
              <a:t>So What?</a:t>
            </a:r>
            <a:endParaRPr lang="en-US" dirty="0"/>
          </a:p>
          <a:p>
            <a:pPr lvl="1"/>
            <a:r>
              <a:rPr lang="en-US" dirty="0" smtClean="0"/>
              <a:t>Diagnostic tests of bone changes may lead to earlier diagnosis and/or prognosis</a:t>
            </a:r>
            <a:endParaRPr lang="en-US" dirty="0"/>
          </a:p>
          <a:p>
            <a:pPr lvl="1"/>
            <a:r>
              <a:rPr lang="en-US" dirty="0" smtClean="0"/>
              <a:t>Bone marrow lesions are related to cartilage loss and joint symptoms</a:t>
            </a:r>
          </a:p>
          <a:p>
            <a:pPr lvl="1"/>
            <a:r>
              <a:rPr lang="en-US" dirty="0" smtClean="0"/>
              <a:t>Subchondral bone measures relate to disease severity and predict progression</a:t>
            </a:r>
            <a:r>
              <a:rPr lang="en-US" baseline="30000" dirty="0" smtClean="0"/>
              <a:t>1</a:t>
            </a:r>
          </a:p>
          <a:p>
            <a:pPr lvl="1"/>
            <a:endParaRPr lang="en-US" dirty="0"/>
          </a:p>
          <a:p>
            <a:r>
              <a:rPr lang="en-US" dirty="0" smtClean="0"/>
              <a:t>We still have a lot to learn</a:t>
            </a:r>
            <a:endParaRPr lang="en-US" dirty="0"/>
          </a:p>
        </p:txBody>
      </p:sp>
      <p:sp>
        <p:nvSpPr>
          <p:cNvPr id="4" name="Content Placeholder 3"/>
          <p:cNvSpPr>
            <a:spLocks noGrp="1"/>
          </p:cNvSpPr>
          <p:nvPr>
            <p:ph idx="13"/>
          </p:nvPr>
        </p:nvSpPr>
        <p:spPr>
          <a:xfrm>
            <a:off x="457200" y="6096000"/>
            <a:ext cx="8229600" cy="609600"/>
          </a:xfrm>
        </p:spPr>
        <p:txBody>
          <a:bodyPr>
            <a:normAutofit lnSpcReduction="10000"/>
          </a:bodyPr>
          <a:lstStyle/>
          <a:p>
            <a:r>
              <a:rPr lang="en-US" dirty="0"/>
              <a:t>1. Buckland-Wright JC et al., 1996; Kraus V et al., 2009; </a:t>
            </a:r>
            <a:r>
              <a:rPr lang="en-US" dirty="0" err="1"/>
              <a:t>Woloszynski</a:t>
            </a:r>
            <a:r>
              <a:rPr lang="en-US" dirty="0"/>
              <a:t>  T et al. </a:t>
            </a:r>
            <a:r>
              <a:rPr lang="en-US" dirty="0" smtClean="0"/>
              <a:t>2011; </a:t>
            </a:r>
            <a:r>
              <a:rPr lang="en-US" dirty="0"/>
              <a:t>Lo GH et al. 2006, 2012, 2012 (</a:t>
            </a:r>
            <a:r>
              <a:rPr lang="en-US" dirty="0" err="1"/>
              <a:t>OARSI</a:t>
            </a:r>
            <a:r>
              <a:rPr lang="en-US" dirty="0"/>
              <a:t> Abstract)</a:t>
            </a:r>
          </a:p>
          <a:p>
            <a:endParaRPr lang="en-US" dirty="0"/>
          </a:p>
          <a:p>
            <a:endParaRPr lang="en-US" dirty="0"/>
          </a:p>
        </p:txBody>
      </p:sp>
    </p:spTree>
    <p:extLst>
      <p:ext uri="{BB962C8B-B14F-4D97-AF65-F5344CB8AC3E}">
        <p14:creationId xmlns:p14="http://schemas.microsoft.com/office/powerpoint/2010/main" val="417832185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Early-Stage OA: Cartilage</a:t>
            </a:r>
            <a:endParaRPr lang="en-US" dirty="0"/>
          </a:p>
        </p:txBody>
      </p:sp>
      <p:sp>
        <p:nvSpPr>
          <p:cNvPr id="3" name="Content Placeholder 2"/>
          <p:cNvSpPr>
            <a:spLocks noGrp="1"/>
          </p:cNvSpPr>
          <p:nvPr>
            <p:ph idx="1"/>
          </p:nvPr>
        </p:nvSpPr>
        <p:spPr/>
        <p:txBody>
          <a:bodyPr>
            <a:normAutofit/>
          </a:bodyPr>
          <a:lstStyle/>
          <a:p>
            <a:r>
              <a:rPr lang="en-US" dirty="0" smtClean="0"/>
              <a:t>Changes in composition before structure</a:t>
            </a:r>
          </a:p>
          <a:p>
            <a:pPr lvl="1"/>
            <a:r>
              <a:rPr lang="en-US" dirty="0" smtClean="0"/>
              <a:t>Decreased proteoglycans</a:t>
            </a:r>
          </a:p>
          <a:p>
            <a:pPr lvl="1"/>
            <a:r>
              <a:rPr lang="en-US" dirty="0" smtClean="0"/>
              <a:t>Increased water content</a:t>
            </a:r>
          </a:p>
          <a:p>
            <a:pPr lvl="1"/>
            <a:r>
              <a:rPr lang="en-US" dirty="0" smtClean="0"/>
              <a:t>Collagen organization disrupted</a:t>
            </a:r>
          </a:p>
          <a:p>
            <a:r>
              <a:rPr lang="en-US" dirty="0" smtClean="0"/>
              <a:t>Eventually leading to small cracks</a:t>
            </a:r>
          </a:p>
        </p:txBody>
      </p:sp>
      <p:sp>
        <p:nvSpPr>
          <p:cNvPr id="4" name="Content Placeholder 3"/>
          <p:cNvSpPr>
            <a:spLocks noGrp="1"/>
          </p:cNvSpPr>
          <p:nvPr>
            <p:ph idx="13"/>
          </p:nvPr>
        </p:nvSpPr>
        <p:spPr/>
        <p:txBody>
          <a:bodyPr/>
          <a:lstStyle/>
          <a:p>
            <a:endParaRPr lang="en-US" dirty="0"/>
          </a:p>
        </p:txBody>
      </p:sp>
      <p:grpSp>
        <p:nvGrpSpPr>
          <p:cNvPr id="8" name="Group 7"/>
          <p:cNvGrpSpPr/>
          <p:nvPr/>
        </p:nvGrpSpPr>
        <p:grpSpPr>
          <a:xfrm>
            <a:off x="3153103" y="4267200"/>
            <a:ext cx="5914697" cy="2526506"/>
            <a:chOff x="3124200" y="3429616"/>
            <a:chExt cx="5914697" cy="2526506"/>
          </a:xfrm>
        </p:grpSpPr>
        <p:pic>
          <p:nvPicPr>
            <p:cNvPr id="5" name="Picture 5" descr="SO plate"/>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50000"/>
            <a:stretch/>
          </p:blipFill>
          <p:spPr bwMode="auto">
            <a:xfrm>
              <a:off x="3247697" y="3429616"/>
              <a:ext cx="5791200" cy="252650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 name="TextBox 5"/>
            <p:cNvSpPr txBox="1"/>
            <p:nvPr/>
          </p:nvSpPr>
          <p:spPr>
            <a:xfrm>
              <a:off x="6011917" y="4505235"/>
              <a:ext cx="1670009" cy="738664"/>
            </a:xfrm>
            <a:prstGeom prst="rect">
              <a:avLst/>
            </a:prstGeom>
            <a:noFill/>
          </p:spPr>
          <p:txBody>
            <a:bodyPr wrap="none" rtlCol="0">
              <a:spAutoFit/>
            </a:bodyPr>
            <a:lstStyle/>
            <a:p>
              <a:r>
                <a:rPr lang="en-US" sz="2100" dirty="0" smtClean="0"/>
                <a:t>Early </a:t>
              </a:r>
            </a:p>
            <a:p>
              <a:r>
                <a:rPr lang="en-US" sz="2100" dirty="0" smtClean="0"/>
                <a:t>Degeneration</a:t>
              </a:r>
              <a:endParaRPr lang="en-US" sz="2100" dirty="0"/>
            </a:p>
          </p:txBody>
        </p:sp>
        <p:sp>
          <p:nvSpPr>
            <p:cNvPr id="7" name="TextBox 6"/>
            <p:cNvSpPr txBox="1"/>
            <p:nvPr/>
          </p:nvSpPr>
          <p:spPr>
            <a:xfrm>
              <a:off x="3124200" y="4459069"/>
              <a:ext cx="1000595" cy="415498"/>
            </a:xfrm>
            <a:prstGeom prst="rect">
              <a:avLst/>
            </a:prstGeom>
            <a:noFill/>
          </p:spPr>
          <p:txBody>
            <a:bodyPr wrap="none" rtlCol="0">
              <a:spAutoFit/>
            </a:bodyPr>
            <a:lstStyle/>
            <a:p>
              <a:r>
                <a:rPr lang="en-US" sz="2100" dirty="0" smtClean="0"/>
                <a:t>Normal</a:t>
              </a:r>
              <a:endParaRPr lang="en-US" sz="2100" dirty="0"/>
            </a:p>
          </p:txBody>
        </p:sp>
      </p:grpSp>
    </p:spTree>
    <p:extLst>
      <p:ext uri="{BB962C8B-B14F-4D97-AF65-F5344CB8AC3E}">
        <p14:creationId xmlns:p14="http://schemas.microsoft.com/office/powerpoint/2010/main" val="34791137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Early-Stage OA: Cartilage</a:t>
            </a:r>
          </a:p>
        </p:txBody>
      </p:sp>
      <p:sp>
        <p:nvSpPr>
          <p:cNvPr id="3" name="Content Placeholder 2"/>
          <p:cNvSpPr>
            <a:spLocks noGrp="1"/>
          </p:cNvSpPr>
          <p:nvPr>
            <p:ph idx="1"/>
          </p:nvPr>
        </p:nvSpPr>
        <p:spPr>
          <a:xfrm>
            <a:off x="457200" y="1600200"/>
            <a:ext cx="8610600" cy="4525963"/>
          </a:xfrm>
        </p:spPr>
        <p:txBody>
          <a:bodyPr>
            <a:normAutofit/>
          </a:bodyPr>
          <a:lstStyle/>
          <a:p>
            <a:r>
              <a:rPr lang="en-US" dirty="0" smtClean="0"/>
              <a:t>After an ACL tear (a risk factor for knee OA)</a:t>
            </a:r>
          </a:p>
          <a:p>
            <a:pPr lvl="1"/>
            <a:r>
              <a:rPr lang="en-US" dirty="0" smtClean="0"/>
              <a:t>Some cartilage regions thicken (swelling)</a:t>
            </a:r>
          </a:p>
          <a:p>
            <a:pPr lvl="1"/>
            <a:r>
              <a:rPr lang="en-US" dirty="0" smtClean="0"/>
              <a:t>Some cartilage regions thin</a:t>
            </a:r>
          </a:p>
          <a:p>
            <a:pPr lvl="1"/>
            <a:endParaRPr lang="en-US" dirty="0"/>
          </a:p>
        </p:txBody>
      </p:sp>
      <p:sp>
        <p:nvSpPr>
          <p:cNvPr id="4" name="Content Placeholder 3"/>
          <p:cNvSpPr>
            <a:spLocks noGrp="1"/>
          </p:cNvSpPr>
          <p:nvPr>
            <p:ph idx="13"/>
          </p:nvPr>
        </p:nvSpPr>
        <p:spPr/>
        <p:txBody>
          <a:bodyPr/>
          <a:lstStyle/>
          <a:p>
            <a:r>
              <a:rPr lang="en-US" dirty="0" err="1" smtClean="0"/>
              <a:t>Frobell</a:t>
            </a:r>
            <a:r>
              <a:rPr lang="en-US" dirty="0" smtClean="0"/>
              <a:t> R 2011</a:t>
            </a:r>
            <a:endParaRPr lang="en-US" dirty="0"/>
          </a:p>
        </p:txBody>
      </p:sp>
      <p:grpSp>
        <p:nvGrpSpPr>
          <p:cNvPr id="8" name="Group 7"/>
          <p:cNvGrpSpPr/>
          <p:nvPr/>
        </p:nvGrpSpPr>
        <p:grpSpPr>
          <a:xfrm>
            <a:off x="2590800" y="3581400"/>
            <a:ext cx="3962400" cy="2962275"/>
            <a:chOff x="2590800" y="3581400"/>
            <a:chExt cx="3962400" cy="2962275"/>
          </a:xfrm>
        </p:grpSpPr>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90800" y="3581400"/>
              <a:ext cx="3962400" cy="2962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7" name="Straight Connector 6"/>
            <p:cNvCxnSpPr/>
            <p:nvPr/>
          </p:nvCxnSpPr>
          <p:spPr>
            <a:xfrm>
              <a:off x="2971800" y="5157216"/>
              <a:ext cx="3581400" cy="0"/>
            </a:xfrm>
            <a:prstGeom prst="line">
              <a:avLst/>
            </a:prstGeom>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50255456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Progression: Cartilage</a:t>
            </a:r>
            <a:endParaRPr lang="en-US" dirty="0"/>
          </a:p>
        </p:txBody>
      </p:sp>
      <p:sp>
        <p:nvSpPr>
          <p:cNvPr id="3" name="Content Placeholder 2"/>
          <p:cNvSpPr>
            <a:spLocks noGrp="1"/>
          </p:cNvSpPr>
          <p:nvPr>
            <p:ph idx="1"/>
          </p:nvPr>
        </p:nvSpPr>
        <p:spPr/>
        <p:txBody>
          <a:bodyPr/>
          <a:lstStyle/>
          <a:p>
            <a:r>
              <a:rPr lang="en-US" dirty="0" smtClean="0"/>
              <a:t>Matrix continues to be further compromised</a:t>
            </a:r>
          </a:p>
          <a:p>
            <a:endParaRPr lang="en-US" dirty="0" smtClean="0"/>
          </a:p>
          <a:p>
            <a:r>
              <a:rPr lang="en-US" dirty="0" smtClean="0"/>
              <a:t>Chondrocytes try to save the cartilage but fail</a:t>
            </a:r>
          </a:p>
          <a:p>
            <a:pPr lvl="1"/>
            <a:r>
              <a:rPr lang="en-US" dirty="0" smtClean="0"/>
              <a:t>Loading + inflammation ensure eventual failure </a:t>
            </a:r>
          </a:p>
          <a:p>
            <a:pPr lvl="1"/>
            <a:r>
              <a:rPr lang="en-US" dirty="0" smtClean="0"/>
              <a:t>Chondrocytes undergo apoptosis (cell death)</a:t>
            </a:r>
          </a:p>
        </p:txBody>
      </p:sp>
      <p:sp>
        <p:nvSpPr>
          <p:cNvPr id="4" name="Content Placeholder 3"/>
          <p:cNvSpPr>
            <a:spLocks noGrp="1"/>
          </p:cNvSpPr>
          <p:nvPr>
            <p:ph idx="13"/>
          </p:nvPr>
        </p:nvSpPr>
        <p:spPr/>
        <p:txBody>
          <a:bodyPr/>
          <a:lstStyle/>
          <a:p>
            <a:endParaRPr lang="en-US"/>
          </a:p>
        </p:txBody>
      </p:sp>
    </p:spTree>
    <p:extLst>
      <p:ext uri="{BB962C8B-B14F-4D97-AF65-F5344CB8AC3E}">
        <p14:creationId xmlns:p14="http://schemas.microsoft.com/office/powerpoint/2010/main" val="81595964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Progression: Cartilage</a:t>
            </a:r>
            <a:endParaRPr lang="en-US" dirty="0"/>
          </a:p>
        </p:txBody>
      </p:sp>
      <p:sp>
        <p:nvSpPr>
          <p:cNvPr id="3" name="Content Placeholder 2"/>
          <p:cNvSpPr>
            <a:spLocks noGrp="1"/>
          </p:cNvSpPr>
          <p:nvPr>
            <p:ph idx="1"/>
          </p:nvPr>
        </p:nvSpPr>
        <p:spPr/>
        <p:txBody>
          <a:bodyPr/>
          <a:lstStyle/>
          <a:p>
            <a:r>
              <a:rPr lang="en-US" dirty="0" smtClean="0"/>
              <a:t>Superficial cartilage is eroding</a:t>
            </a:r>
          </a:p>
          <a:p>
            <a:endParaRPr lang="en-US" dirty="0" smtClean="0"/>
          </a:p>
          <a:p>
            <a:r>
              <a:rPr lang="en-US" dirty="0" smtClean="0"/>
              <a:t>Deep cartilage is undergoing dramatic changes</a:t>
            </a:r>
          </a:p>
          <a:p>
            <a:pPr lvl="1"/>
            <a:r>
              <a:rPr lang="en-US" dirty="0" smtClean="0"/>
              <a:t>Blood vessels and </a:t>
            </a:r>
            <a:r>
              <a:rPr lang="en-US" dirty="0"/>
              <a:t>n</a:t>
            </a:r>
            <a:r>
              <a:rPr lang="en-US" dirty="0" smtClean="0"/>
              <a:t>erve infiltration</a:t>
            </a:r>
          </a:p>
          <a:p>
            <a:pPr lvl="1"/>
            <a:r>
              <a:rPr lang="en-US" dirty="0" smtClean="0"/>
              <a:t>Ossification (like a growth plate turning to bone)</a:t>
            </a:r>
            <a:endParaRPr lang="en-US" dirty="0"/>
          </a:p>
        </p:txBody>
      </p:sp>
      <p:sp>
        <p:nvSpPr>
          <p:cNvPr id="4" name="Content Placeholder 3"/>
          <p:cNvSpPr>
            <a:spLocks noGrp="1"/>
          </p:cNvSpPr>
          <p:nvPr>
            <p:ph idx="13"/>
          </p:nvPr>
        </p:nvSpPr>
        <p:spPr/>
        <p:txBody>
          <a:bodyPr/>
          <a:lstStyle/>
          <a:p>
            <a:endParaRPr lang="en-US"/>
          </a:p>
        </p:txBody>
      </p:sp>
    </p:spTree>
    <p:extLst>
      <p:ext uri="{BB962C8B-B14F-4D97-AF65-F5344CB8AC3E}">
        <p14:creationId xmlns:p14="http://schemas.microsoft.com/office/powerpoint/2010/main" val="81595964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Progression: Cartilage</a:t>
            </a:r>
            <a:endParaRPr lang="en-US" dirty="0"/>
          </a:p>
        </p:txBody>
      </p:sp>
      <p:sp>
        <p:nvSpPr>
          <p:cNvPr id="3" name="Content Placeholder 2"/>
          <p:cNvSpPr>
            <a:spLocks noGrp="1"/>
          </p:cNvSpPr>
          <p:nvPr>
            <p:ph idx="1"/>
          </p:nvPr>
        </p:nvSpPr>
        <p:spPr/>
        <p:txBody>
          <a:bodyPr/>
          <a:lstStyle/>
          <a:p>
            <a:r>
              <a:rPr lang="en-US" dirty="0" smtClean="0"/>
              <a:t>So What?</a:t>
            </a:r>
          </a:p>
          <a:p>
            <a:pPr lvl="1"/>
            <a:r>
              <a:rPr lang="en-US" dirty="0" smtClean="0"/>
              <a:t>Cartilage may be a key piece in the OA puzzle	</a:t>
            </a:r>
          </a:p>
          <a:p>
            <a:pPr lvl="2"/>
            <a:r>
              <a:rPr lang="en-US" dirty="0" smtClean="0"/>
              <a:t>Deep surface in contact with the bone</a:t>
            </a:r>
          </a:p>
          <a:p>
            <a:pPr lvl="2"/>
            <a:r>
              <a:rPr lang="en-US" dirty="0" smtClean="0"/>
              <a:t>Superficial damage produces fragments that may aggravate the synovium</a:t>
            </a:r>
            <a:endParaRPr lang="en-US" dirty="0"/>
          </a:p>
        </p:txBody>
      </p:sp>
      <p:sp>
        <p:nvSpPr>
          <p:cNvPr id="4" name="Content Placeholder 3"/>
          <p:cNvSpPr>
            <a:spLocks noGrp="1"/>
          </p:cNvSpPr>
          <p:nvPr>
            <p:ph idx="13"/>
          </p:nvPr>
        </p:nvSpPr>
        <p:spPr/>
        <p:txBody>
          <a:bodyPr/>
          <a:lstStyle/>
          <a:p>
            <a:endParaRPr lang="en-US"/>
          </a:p>
        </p:txBody>
      </p:sp>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l="4459" r="42029"/>
          <a:stretch>
            <a:fillRect/>
          </a:stretch>
        </p:blipFill>
        <p:spPr bwMode="auto">
          <a:xfrm>
            <a:off x="6499803" y="4096512"/>
            <a:ext cx="2644197" cy="2761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0"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7805" t="18438" r="7583"/>
          <a:stretch/>
        </p:blipFill>
        <p:spPr bwMode="auto">
          <a:xfrm>
            <a:off x="0" y="4094366"/>
            <a:ext cx="3304309" cy="2757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descr="http://primer.oarsi.org/sites/default/files/Fig%2011Brev.jpg?1301414405"/>
          <p:cNvPicPr>
            <a:picLocks noChangeAspect="1" noChangeArrowheads="1"/>
          </p:cNvPicPr>
          <p:nvPr/>
        </p:nvPicPr>
        <p:blipFill>
          <a:blip r:embed="rId5" cstate="print"/>
          <a:srcRect/>
          <a:stretch>
            <a:fillRect/>
          </a:stretch>
        </p:blipFill>
        <p:spPr bwMode="auto">
          <a:xfrm>
            <a:off x="3352800" y="4114800"/>
            <a:ext cx="3067639" cy="2761488"/>
          </a:xfrm>
          <a:prstGeom prst="rect">
            <a:avLst/>
          </a:prstGeom>
          <a:noFill/>
        </p:spPr>
      </p:pic>
      <p:sp>
        <p:nvSpPr>
          <p:cNvPr id="8" name="Oval 7"/>
          <p:cNvSpPr/>
          <p:nvPr/>
        </p:nvSpPr>
        <p:spPr>
          <a:xfrm>
            <a:off x="4821152" y="5410200"/>
            <a:ext cx="817648" cy="550056"/>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8021552" y="5926944"/>
            <a:ext cx="817648" cy="550056"/>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9342786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Early-Stage OA: Synovium</a:t>
            </a:r>
            <a:endParaRPr lang="en-US" dirty="0"/>
          </a:p>
        </p:txBody>
      </p:sp>
      <p:sp>
        <p:nvSpPr>
          <p:cNvPr id="3" name="Content Placeholder 2"/>
          <p:cNvSpPr>
            <a:spLocks noGrp="1"/>
          </p:cNvSpPr>
          <p:nvPr>
            <p:ph idx="1"/>
          </p:nvPr>
        </p:nvSpPr>
        <p:spPr>
          <a:xfrm>
            <a:off x="457200" y="1447800"/>
            <a:ext cx="8229600" cy="4525963"/>
          </a:xfrm>
        </p:spPr>
        <p:txBody>
          <a:bodyPr/>
          <a:lstStyle/>
          <a:p>
            <a:r>
              <a:rPr lang="en-US" dirty="0" smtClean="0"/>
              <a:t>Synovium</a:t>
            </a:r>
          </a:p>
          <a:p>
            <a:pPr lvl="1"/>
            <a:r>
              <a:rPr lang="en-US" dirty="0" smtClean="0"/>
              <a:t>~43%  of patients may exhibit low-grade inflammation after a traumatic meniscal tear</a:t>
            </a:r>
            <a:r>
              <a:rPr lang="en-US" baseline="30000" dirty="0" smtClean="0"/>
              <a:t>1</a:t>
            </a:r>
          </a:p>
          <a:p>
            <a:pPr lvl="1"/>
            <a:endParaRPr lang="en-US" dirty="0" smtClean="0"/>
          </a:p>
        </p:txBody>
      </p:sp>
      <p:sp>
        <p:nvSpPr>
          <p:cNvPr id="4" name="Content Placeholder 3"/>
          <p:cNvSpPr>
            <a:spLocks noGrp="1"/>
          </p:cNvSpPr>
          <p:nvPr>
            <p:ph idx="13"/>
          </p:nvPr>
        </p:nvSpPr>
        <p:spPr/>
        <p:txBody>
          <a:bodyPr/>
          <a:lstStyle/>
          <a:p>
            <a:r>
              <a:rPr lang="en-US" dirty="0" smtClean="0"/>
              <a:t>1 </a:t>
            </a:r>
            <a:r>
              <a:rPr lang="en-US" dirty="0" err="1" smtClean="0"/>
              <a:t>Scanzello</a:t>
            </a:r>
            <a:r>
              <a:rPr lang="en-US" dirty="0" smtClean="0"/>
              <a:t> CR et al. 2011</a:t>
            </a:r>
            <a:endParaRPr lang="en-US" dirty="0"/>
          </a:p>
        </p:txBody>
      </p:sp>
      <p:pic>
        <p:nvPicPr>
          <p:cNvPr id="3075" name="Picture 3"/>
          <p:cNvPicPr>
            <a:picLocks noChangeAspect="1" noChangeArrowheads="1"/>
          </p:cNvPicPr>
          <p:nvPr/>
        </p:nvPicPr>
        <p:blipFill>
          <a:blip r:embed="rId3" cstate="print"/>
          <a:srcRect/>
          <a:stretch>
            <a:fillRect/>
          </a:stretch>
        </p:blipFill>
        <p:spPr bwMode="auto">
          <a:xfrm>
            <a:off x="228601" y="3748710"/>
            <a:ext cx="3962400" cy="2575889"/>
          </a:xfrm>
          <a:prstGeom prst="rect">
            <a:avLst/>
          </a:prstGeom>
          <a:noFill/>
          <a:ln w="9525">
            <a:noFill/>
            <a:miter lim="800000"/>
            <a:headEnd/>
            <a:tailEnd/>
          </a:ln>
        </p:spPr>
      </p:pic>
      <p:pic>
        <p:nvPicPr>
          <p:cNvPr id="3076" name="Picture 4"/>
          <p:cNvPicPr>
            <a:picLocks noChangeAspect="1" noChangeArrowheads="1"/>
          </p:cNvPicPr>
          <p:nvPr/>
        </p:nvPicPr>
        <p:blipFill>
          <a:blip r:embed="rId4" cstate="print"/>
          <a:srcRect/>
          <a:stretch>
            <a:fillRect/>
          </a:stretch>
        </p:blipFill>
        <p:spPr bwMode="auto">
          <a:xfrm>
            <a:off x="4267200" y="3764280"/>
            <a:ext cx="4749354" cy="2560320"/>
          </a:xfrm>
          <a:prstGeom prst="rect">
            <a:avLst/>
          </a:prstGeom>
          <a:noFill/>
          <a:ln w="9525">
            <a:noFill/>
            <a:miter lim="800000"/>
            <a:headEnd/>
            <a:tailEnd/>
          </a:ln>
        </p:spPr>
      </p:pic>
      <p:sp>
        <p:nvSpPr>
          <p:cNvPr id="9" name="TextBox 8"/>
          <p:cNvSpPr txBox="1"/>
          <p:nvPr/>
        </p:nvSpPr>
        <p:spPr>
          <a:xfrm>
            <a:off x="762000" y="3048000"/>
            <a:ext cx="3040384" cy="738664"/>
          </a:xfrm>
          <a:prstGeom prst="rect">
            <a:avLst/>
          </a:prstGeom>
          <a:noFill/>
        </p:spPr>
        <p:txBody>
          <a:bodyPr wrap="none" rtlCol="0">
            <a:spAutoFit/>
          </a:bodyPr>
          <a:lstStyle/>
          <a:p>
            <a:pPr algn="ctr"/>
            <a:r>
              <a:rPr lang="en-US" sz="2100" b="1" dirty="0" smtClean="0">
                <a:solidFill>
                  <a:schemeClr val="bg1"/>
                </a:solidFill>
              </a:rPr>
              <a:t>Synovial Membrane with </a:t>
            </a:r>
          </a:p>
          <a:p>
            <a:pPr algn="ctr"/>
            <a:r>
              <a:rPr lang="en-US" sz="2100" b="1" dirty="0" smtClean="0">
                <a:solidFill>
                  <a:schemeClr val="bg1"/>
                </a:solidFill>
              </a:rPr>
              <a:t>No Inflammation</a:t>
            </a:r>
            <a:endParaRPr lang="en-US" sz="2100" b="1" dirty="0">
              <a:solidFill>
                <a:schemeClr val="bg1"/>
              </a:solidFill>
            </a:endParaRPr>
          </a:p>
        </p:txBody>
      </p:sp>
      <p:sp>
        <p:nvSpPr>
          <p:cNvPr id="10" name="TextBox 9"/>
          <p:cNvSpPr txBox="1"/>
          <p:nvPr/>
        </p:nvSpPr>
        <p:spPr>
          <a:xfrm>
            <a:off x="5265416" y="3071336"/>
            <a:ext cx="3040384" cy="738664"/>
          </a:xfrm>
          <a:prstGeom prst="rect">
            <a:avLst/>
          </a:prstGeom>
          <a:noFill/>
        </p:spPr>
        <p:txBody>
          <a:bodyPr wrap="none" rtlCol="0">
            <a:spAutoFit/>
          </a:bodyPr>
          <a:lstStyle/>
          <a:p>
            <a:pPr algn="ctr"/>
            <a:r>
              <a:rPr lang="en-US" sz="2100" b="1" dirty="0" smtClean="0">
                <a:solidFill>
                  <a:schemeClr val="bg1"/>
                </a:solidFill>
              </a:rPr>
              <a:t>Synovial Membrane with </a:t>
            </a:r>
          </a:p>
          <a:p>
            <a:pPr algn="ctr"/>
            <a:r>
              <a:rPr lang="en-US" sz="2100" b="1" dirty="0" smtClean="0">
                <a:solidFill>
                  <a:schemeClr val="bg1"/>
                </a:solidFill>
              </a:rPr>
              <a:t>Inflammation</a:t>
            </a:r>
            <a:endParaRPr lang="en-US" sz="2100" b="1" dirty="0">
              <a:solidFill>
                <a:schemeClr val="bg1"/>
              </a:solidFill>
            </a:endParaRPr>
          </a:p>
        </p:txBody>
      </p:sp>
    </p:spTree>
    <p:extLst>
      <p:ext uri="{BB962C8B-B14F-4D97-AF65-F5344CB8AC3E}">
        <p14:creationId xmlns:p14="http://schemas.microsoft.com/office/powerpoint/2010/main" val="110121086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Progression: </a:t>
            </a:r>
            <a:r>
              <a:rPr lang="en-US" dirty="0" err="1" smtClean="0"/>
              <a:t>Synovium</a:t>
            </a:r>
            <a:endParaRPr lang="en-US" dirty="0"/>
          </a:p>
        </p:txBody>
      </p:sp>
      <p:sp>
        <p:nvSpPr>
          <p:cNvPr id="3" name="Content Placeholder 2"/>
          <p:cNvSpPr>
            <a:spLocks noGrp="1"/>
          </p:cNvSpPr>
          <p:nvPr>
            <p:ph idx="1"/>
          </p:nvPr>
        </p:nvSpPr>
        <p:spPr>
          <a:xfrm>
            <a:off x="457200" y="1295400"/>
            <a:ext cx="5562600" cy="4830763"/>
          </a:xfrm>
        </p:spPr>
        <p:txBody>
          <a:bodyPr>
            <a:normAutofit/>
          </a:bodyPr>
          <a:lstStyle/>
          <a:p>
            <a:r>
              <a:rPr lang="en-US" dirty="0" smtClean="0"/>
              <a:t>Inflammation</a:t>
            </a:r>
          </a:p>
          <a:p>
            <a:r>
              <a:rPr lang="en-US" dirty="0" smtClean="0"/>
              <a:t>Express inflammatory and catabolic mediators</a:t>
            </a:r>
          </a:p>
          <a:p>
            <a:r>
              <a:rPr lang="en-US" dirty="0" smtClean="0"/>
              <a:t>Increased synovial surface</a:t>
            </a:r>
          </a:p>
          <a:p>
            <a:r>
              <a:rPr lang="en-US" dirty="0" smtClean="0"/>
              <a:t>Increased blood vessels</a:t>
            </a:r>
          </a:p>
          <a:p>
            <a:r>
              <a:rPr lang="en-US" dirty="0"/>
              <a:t>Increased </a:t>
            </a:r>
            <a:r>
              <a:rPr lang="en-US" dirty="0" err="1"/>
              <a:t>synoviocytes</a:t>
            </a:r>
            <a:endParaRPr lang="en-US" dirty="0"/>
          </a:p>
          <a:p>
            <a:r>
              <a:rPr lang="en-US" dirty="0" smtClean="0"/>
              <a:t>Capsular thickening and fibrosis</a:t>
            </a:r>
          </a:p>
        </p:txBody>
      </p:sp>
      <p:sp>
        <p:nvSpPr>
          <p:cNvPr id="4" name="Content Placeholder 3"/>
          <p:cNvSpPr>
            <a:spLocks noGrp="1"/>
          </p:cNvSpPr>
          <p:nvPr>
            <p:ph idx="13"/>
          </p:nvPr>
        </p:nvSpPr>
        <p:spPr>
          <a:xfrm>
            <a:off x="152400" y="6096000"/>
            <a:ext cx="5715000" cy="685800"/>
          </a:xfrm>
        </p:spPr>
        <p:txBody>
          <a:bodyPr>
            <a:normAutofit fontScale="85000" lnSpcReduction="20000"/>
          </a:bodyPr>
          <a:lstStyle/>
          <a:p>
            <a:r>
              <a:rPr lang="en-US" dirty="0" smtClean="0"/>
              <a:t>Haynes et al. 2002, </a:t>
            </a:r>
            <a:r>
              <a:rPr lang="en-US" dirty="0" err="1" smtClean="0"/>
              <a:t>Linblad</a:t>
            </a:r>
            <a:r>
              <a:rPr lang="en-US" dirty="0" smtClean="0"/>
              <a:t> &amp; </a:t>
            </a:r>
            <a:r>
              <a:rPr lang="en-US" dirty="0" err="1" smtClean="0"/>
              <a:t>Hedfors</a:t>
            </a:r>
            <a:r>
              <a:rPr lang="en-US" dirty="0" smtClean="0"/>
              <a:t> 1987, Myers et al. 1990, </a:t>
            </a:r>
            <a:r>
              <a:rPr lang="en-US" dirty="0" err="1" smtClean="0"/>
              <a:t>Revell</a:t>
            </a:r>
            <a:r>
              <a:rPr lang="en-US" dirty="0" smtClean="0"/>
              <a:t> et al. 1988; </a:t>
            </a:r>
            <a:r>
              <a:rPr lang="en-US" dirty="0" err="1" smtClean="0"/>
              <a:t>Bondeson</a:t>
            </a:r>
            <a:r>
              <a:rPr lang="en-US" dirty="0" smtClean="0"/>
              <a:t> et al. 2006; </a:t>
            </a:r>
            <a:r>
              <a:rPr lang="en-US" dirty="0" err="1" smtClean="0"/>
              <a:t>Grau</a:t>
            </a:r>
            <a:r>
              <a:rPr lang="en-US" dirty="0" smtClean="0"/>
              <a:t> et al. 2006, Fernandez-Madrid et al. 1995, Roach et al. 2007; Image: </a:t>
            </a:r>
            <a:r>
              <a:rPr lang="en-US" dirty="0" err="1" smtClean="0"/>
              <a:t>Scanzello</a:t>
            </a:r>
            <a:r>
              <a:rPr lang="en-US" dirty="0" smtClean="0"/>
              <a:t>  &amp; Goldring2012</a:t>
            </a:r>
            <a:endParaRPr lang="en-US" dirty="0"/>
          </a:p>
        </p:txBody>
      </p:sp>
      <p:pic>
        <p:nvPicPr>
          <p:cNvPr id="5" name="Picture 2"/>
          <p:cNvPicPr>
            <a:picLocks noChangeAspect="1" noChangeArrowheads="1"/>
          </p:cNvPicPr>
          <p:nvPr/>
        </p:nvPicPr>
        <p:blipFill>
          <a:blip r:embed="rId3" cstate="print"/>
          <a:srcRect r="53409" b="14961"/>
          <a:stretch>
            <a:fillRect/>
          </a:stretch>
        </p:blipFill>
        <p:spPr bwMode="auto">
          <a:xfrm>
            <a:off x="5943600" y="1676400"/>
            <a:ext cx="3124200" cy="2057400"/>
          </a:xfrm>
          <a:prstGeom prst="rect">
            <a:avLst/>
          </a:prstGeom>
          <a:noFill/>
          <a:ln w="9525">
            <a:noFill/>
            <a:miter lim="800000"/>
            <a:headEnd/>
            <a:tailEnd/>
          </a:ln>
        </p:spPr>
      </p:pic>
      <p:pic>
        <p:nvPicPr>
          <p:cNvPr id="7" name="Picture 2"/>
          <p:cNvPicPr>
            <a:picLocks noChangeAspect="1" noChangeArrowheads="1"/>
          </p:cNvPicPr>
          <p:nvPr/>
        </p:nvPicPr>
        <p:blipFill>
          <a:blip r:embed="rId3" cstate="print"/>
          <a:srcRect l="53409"/>
          <a:stretch>
            <a:fillRect/>
          </a:stretch>
        </p:blipFill>
        <p:spPr bwMode="auto">
          <a:xfrm>
            <a:off x="5943600" y="4286250"/>
            <a:ext cx="3124200" cy="2419350"/>
          </a:xfrm>
          <a:prstGeom prst="rect">
            <a:avLst/>
          </a:prstGeom>
          <a:noFill/>
          <a:ln w="9525">
            <a:noFill/>
            <a:miter lim="800000"/>
            <a:headEnd/>
            <a:tailEnd/>
          </a:ln>
        </p:spPr>
      </p:pic>
      <p:sp>
        <p:nvSpPr>
          <p:cNvPr id="8" name="TextBox 7"/>
          <p:cNvSpPr txBox="1"/>
          <p:nvPr/>
        </p:nvSpPr>
        <p:spPr>
          <a:xfrm>
            <a:off x="6858000" y="1219200"/>
            <a:ext cx="1138453" cy="461665"/>
          </a:xfrm>
          <a:prstGeom prst="rect">
            <a:avLst/>
          </a:prstGeom>
          <a:noFill/>
        </p:spPr>
        <p:txBody>
          <a:bodyPr wrap="none" rtlCol="0">
            <a:spAutoFit/>
          </a:bodyPr>
          <a:lstStyle/>
          <a:p>
            <a:r>
              <a:rPr lang="en-US" sz="2400" b="1" dirty="0" smtClean="0">
                <a:solidFill>
                  <a:schemeClr val="bg1"/>
                </a:solidFill>
              </a:rPr>
              <a:t>Normal</a:t>
            </a:r>
            <a:endParaRPr lang="en-US" sz="2400" b="1" dirty="0">
              <a:solidFill>
                <a:schemeClr val="bg1"/>
              </a:solidFill>
            </a:endParaRPr>
          </a:p>
        </p:txBody>
      </p:sp>
      <p:sp>
        <p:nvSpPr>
          <p:cNvPr id="9" name="TextBox 8"/>
          <p:cNvSpPr txBox="1"/>
          <p:nvPr/>
        </p:nvSpPr>
        <p:spPr>
          <a:xfrm>
            <a:off x="6496637" y="3805535"/>
            <a:ext cx="1961563" cy="461665"/>
          </a:xfrm>
          <a:prstGeom prst="rect">
            <a:avLst/>
          </a:prstGeom>
          <a:noFill/>
        </p:spPr>
        <p:txBody>
          <a:bodyPr wrap="none" rtlCol="0">
            <a:spAutoFit/>
          </a:bodyPr>
          <a:lstStyle/>
          <a:p>
            <a:r>
              <a:rPr lang="en-US" sz="2400" b="1" dirty="0" smtClean="0">
                <a:solidFill>
                  <a:schemeClr val="bg1"/>
                </a:solidFill>
              </a:rPr>
              <a:t>Osteoarthritis</a:t>
            </a:r>
            <a:endParaRPr lang="en-US" sz="2400" b="1" dirty="0">
              <a:solidFill>
                <a:schemeClr val="bg1"/>
              </a:solidFill>
            </a:endParaRPr>
          </a:p>
        </p:txBody>
      </p:sp>
    </p:spTree>
    <p:extLst>
      <p:ext uri="{BB962C8B-B14F-4D97-AF65-F5344CB8AC3E}">
        <p14:creationId xmlns:p14="http://schemas.microsoft.com/office/powerpoint/2010/main" val="144474701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Progression: Synovium</a:t>
            </a:r>
          </a:p>
        </p:txBody>
      </p:sp>
      <p:sp>
        <p:nvSpPr>
          <p:cNvPr id="3" name="Content Placeholder 2"/>
          <p:cNvSpPr>
            <a:spLocks noGrp="1"/>
          </p:cNvSpPr>
          <p:nvPr>
            <p:ph idx="1"/>
          </p:nvPr>
        </p:nvSpPr>
        <p:spPr>
          <a:xfrm>
            <a:off x="381000" y="1600200"/>
            <a:ext cx="8686800" cy="4525963"/>
          </a:xfrm>
        </p:spPr>
        <p:txBody>
          <a:bodyPr/>
          <a:lstStyle/>
          <a:p>
            <a:r>
              <a:rPr lang="en-US" dirty="0"/>
              <a:t>May be stuck in a vicious loop</a:t>
            </a:r>
          </a:p>
          <a:p>
            <a:pPr lvl="1"/>
            <a:r>
              <a:rPr lang="en-US" dirty="0" smtClean="0"/>
              <a:t>Effusion synovitis may promote </a:t>
            </a:r>
            <a:r>
              <a:rPr lang="en-US" dirty="0"/>
              <a:t>cartilage </a:t>
            </a:r>
            <a:r>
              <a:rPr lang="en-US" dirty="0" smtClean="0"/>
              <a:t>breakdown</a:t>
            </a:r>
            <a:r>
              <a:rPr lang="en-US" baseline="30000" dirty="0" smtClean="0"/>
              <a:t>1</a:t>
            </a:r>
            <a:endParaRPr lang="en-US" baseline="30000" dirty="0"/>
          </a:p>
          <a:p>
            <a:pPr lvl="1"/>
            <a:r>
              <a:rPr lang="en-US" dirty="0"/>
              <a:t>Cartilage fragments agitate </a:t>
            </a:r>
            <a:r>
              <a:rPr lang="en-US" dirty="0" smtClean="0"/>
              <a:t>synovium</a:t>
            </a:r>
          </a:p>
          <a:p>
            <a:pPr lvl="1">
              <a:buNone/>
            </a:pPr>
            <a:endParaRPr lang="en-US" dirty="0" smtClean="0"/>
          </a:p>
          <a:p>
            <a:pPr lvl="1"/>
            <a:endParaRPr lang="en-US" dirty="0"/>
          </a:p>
          <a:p>
            <a:pPr>
              <a:buNone/>
            </a:pPr>
            <a:endParaRPr lang="en-US" dirty="0"/>
          </a:p>
        </p:txBody>
      </p:sp>
      <p:sp>
        <p:nvSpPr>
          <p:cNvPr id="4" name="Content Placeholder 3"/>
          <p:cNvSpPr>
            <a:spLocks noGrp="1"/>
          </p:cNvSpPr>
          <p:nvPr>
            <p:ph idx="13"/>
          </p:nvPr>
        </p:nvSpPr>
        <p:spPr/>
        <p:txBody>
          <a:bodyPr/>
          <a:lstStyle/>
          <a:p>
            <a:r>
              <a:rPr lang="en-US" dirty="0" smtClean="0"/>
              <a:t>1. Roemer FW et al., 2011</a:t>
            </a:r>
            <a:endParaRPr lang="en-US" dirty="0"/>
          </a:p>
        </p:txBody>
      </p:sp>
      <p:pic>
        <p:nvPicPr>
          <p:cNvPr id="4100" name="Picture 4"/>
          <p:cNvPicPr>
            <a:picLocks noChangeAspect="1" noChangeArrowheads="1"/>
          </p:cNvPicPr>
          <p:nvPr/>
        </p:nvPicPr>
        <p:blipFill>
          <a:blip r:embed="rId3" cstate="print"/>
          <a:srcRect/>
          <a:stretch>
            <a:fillRect/>
          </a:stretch>
        </p:blipFill>
        <p:spPr bwMode="auto">
          <a:xfrm>
            <a:off x="2971800" y="3200400"/>
            <a:ext cx="3276600" cy="2968069"/>
          </a:xfrm>
          <a:prstGeom prst="rect">
            <a:avLst/>
          </a:prstGeom>
          <a:noFill/>
          <a:ln w="9525">
            <a:noFill/>
            <a:miter lim="800000"/>
            <a:headEnd/>
            <a:tailEnd/>
          </a:ln>
        </p:spPr>
      </p:pic>
      <p:cxnSp>
        <p:nvCxnSpPr>
          <p:cNvPr id="9" name="Straight Arrow Connector 8"/>
          <p:cNvCxnSpPr/>
          <p:nvPr/>
        </p:nvCxnSpPr>
        <p:spPr>
          <a:xfrm flipH="1">
            <a:off x="5715000" y="3733800"/>
            <a:ext cx="365760" cy="548640"/>
          </a:xfrm>
          <a:prstGeom prst="straightConnector1">
            <a:avLst/>
          </a:prstGeom>
          <a:ln w="60325">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842694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Progression: Synovium</a:t>
            </a:r>
          </a:p>
        </p:txBody>
      </p:sp>
      <p:sp>
        <p:nvSpPr>
          <p:cNvPr id="3" name="Content Placeholder 2"/>
          <p:cNvSpPr>
            <a:spLocks noGrp="1"/>
          </p:cNvSpPr>
          <p:nvPr>
            <p:ph idx="1"/>
          </p:nvPr>
        </p:nvSpPr>
        <p:spPr/>
        <p:txBody>
          <a:bodyPr/>
          <a:lstStyle/>
          <a:p>
            <a:r>
              <a:rPr lang="en-US" dirty="0" smtClean="0"/>
              <a:t>So What?</a:t>
            </a:r>
          </a:p>
          <a:p>
            <a:pPr lvl="1"/>
            <a:r>
              <a:rPr lang="en-US" dirty="0"/>
              <a:t>Synovial inflammation is related to disease progression</a:t>
            </a:r>
            <a:r>
              <a:rPr lang="en-US" baseline="30000" dirty="0"/>
              <a:t>1</a:t>
            </a:r>
          </a:p>
          <a:p>
            <a:pPr lvl="1"/>
            <a:r>
              <a:rPr lang="en-US" dirty="0" smtClean="0"/>
              <a:t>Capsular fibrosis is related to joint stiffness</a:t>
            </a:r>
            <a:endParaRPr lang="en-US" dirty="0"/>
          </a:p>
          <a:p>
            <a:pPr lvl="1"/>
            <a:r>
              <a:rPr lang="en-US" dirty="0" smtClean="0"/>
              <a:t>Synovitis/Effusion on MR imaging are related to knee symptoms and cartilage loss</a:t>
            </a:r>
            <a:r>
              <a:rPr lang="en-US" baseline="30000" dirty="0" smtClean="0"/>
              <a:t>2</a:t>
            </a:r>
            <a:endParaRPr lang="en-US" baseline="30000" dirty="0"/>
          </a:p>
          <a:p>
            <a:pPr lvl="1"/>
            <a:r>
              <a:rPr lang="en-US" dirty="0" smtClean="0"/>
              <a:t>It’s the source of synovial fluid</a:t>
            </a:r>
            <a:endParaRPr lang="en-US" baseline="30000" dirty="0" smtClean="0"/>
          </a:p>
        </p:txBody>
      </p:sp>
      <p:sp>
        <p:nvSpPr>
          <p:cNvPr id="4" name="Content Placeholder 3"/>
          <p:cNvSpPr>
            <a:spLocks noGrp="1"/>
          </p:cNvSpPr>
          <p:nvPr>
            <p:ph idx="13"/>
          </p:nvPr>
        </p:nvSpPr>
        <p:spPr>
          <a:xfrm>
            <a:off x="457200" y="5867400"/>
            <a:ext cx="8229600" cy="838200"/>
          </a:xfrm>
        </p:spPr>
        <p:txBody>
          <a:bodyPr>
            <a:normAutofit/>
          </a:bodyPr>
          <a:lstStyle/>
          <a:p>
            <a:pPr>
              <a:buAutoNum type="arabicPeriod"/>
            </a:pPr>
            <a:r>
              <a:rPr lang="en-US" dirty="0" err="1" smtClean="0"/>
              <a:t>Bondeson</a:t>
            </a:r>
            <a:r>
              <a:rPr lang="en-US" dirty="0" smtClean="0"/>
              <a:t> et al., 2006; Roach et al., 2007.</a:t>
            </a:r>
          </a:p>
          <a:p>
            <a:pPr>
              <a:buAutoNum type="arabicPeriod"/>
            </a:pPr>
            <a:r>
              <a:rPr lang="en-US" dirty="0" smtClean="0"/>
              <a:t>Yusuf et al., 2011; Roemer et al., 2011</a:t>
            </a:r>
            <a:endParaRPr lang="en-US" dirty="0"/>
          </a:p>
        </p:txBody>
      </p:sp>
    </p:spTree>
    <p:extLst>
      <p:ext uri="{BB962C8B-B14F-4D97-AF65-F5344CB8AC3E}">
        <p14:creationId xmlns:p14="http://schemas.microsoft.com/office/powerpoint/2010/main" val="30575361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Progression: Synovial Fluid</a:t>
            </a:r>
            <a:endParaRPr lang="en-US" dirty="0"/>
          </a:p>
        </p:txBody>
      </p:sp>
      <p:sp>
        <p:nvSpPr>
          <p:cNvPr id="3" name="Content Placeholder 2"/>
          <p:cNvSpPr>
            <a:spLocks noGrp="1"/>
          </p:cNvSpPr>
          <p:nvPr>
            <p:ph idx="1"/>
          </p:nvPr>
        </p:nvSpPr>
        <p:spPr>
          <a:xfrm>
            <a:off x="457200" y="1600200"/>
            <a:ext cx="8458200" cy="4800600"/>
          </a:xfrm>
        </p:spPr>
        <p:txBody>
          <a:bodyPr>
            <a:normAutofit/>
          </a:bodyPr>
          <a:lstStyle/>
          <a:p>
            <a:r>
              <a:rPr lang="en-US" dirty="0"/>
              <a:t>Normally </a:t>
            </a:r>
            <a:r>
              <a:rPr lang="en-US" dirty="0" smtClean="0"/>
              <a:t>lubricates </a:t>
            </a:r>
            <a:r>
              <a:rPr lang="en-US" dirty="0"/>
              <a:t>and nourishes the </a:t>
            </a:r>
            <a:r>
              <a:rPr lang="en-US" dirty="0" smtClean="0"/>
              <a:t>cartilage</a:t>
            </a:r>
          </a:p>
          <a:p>
            <a:endParaRPr lang="en-US" sz="1200" dirty="0" smtClean="0"/>
          </a:p>
          <a:p>
            <a:r>
              <a:rPr lang="en-US" dirty="0" smtClean="0"/>
              <a:t>The Wastelands</a:t>
            </a:r>
          </a:p>
          <a:p>
            <a:pPr lvl="1"/>
            <a:r>
              <a:rPr lang="en-US" sz="2400" dirty="0" smtClean="0"/>
              <a:t>Becomes less viscous</a:t>
            </a:r>
          </a:p>
          <a:p>
            <a:pPr lvl="1"/>
            <a:r>
              <a:rPr lang="en-US" sz="2400" dirty="0" smtClean="0"/>
              <a:t>Contains mesenchymal (multipotent) stem cells</a:t>
            </a:r>
            <a:r>
              <a:rPr lang="en-US" sz="2400" baseline="30000" dirty="0" smtClean="0"/>
              <a:t>1</a:t>
            </a:r>
          </a:p>
          <a:p>
            <a:pPr lvl="1"/>
            <a:r>
              <a:rPr lang="en-US" sz="2400" dirty="0" smtClean="0"/>
              <a:t>Becomes a depository for </a:t>
            </a:r>
            <a:r>
              <a:rPr lang="en-US" sz="2400" dirty="0"/>
              <a:t>cartilage fragments</a:t>
            </a:r>
            <a:r>
              <a:rPr lang="en-US" sz="2400" dirty="0" smtClean="0"/>
              <a:t>, inflammatory mediators, catabolic mediators, and other proteins </a:t>
            </a:r>
          </a:p>
        </p:txBody>
      </p:sp>
      <p:sp>
        <p:nvSpPr>
          <p:cNvPr id="4" name="Content Placeholder 3"/>
          <p:cNvSpPr>
            <a:spLocks noGrp="1"/>
          </p:cNvSpPr>
          <p:nvPr>
            <p:ph idx="13"/>
          </p:nvPr>
        </p:nvSpPr>
        <p:spPr/>
        <p:txBody>
          <a:bodyPr/>
          <a:lstStyle/>
          <a:p>
            <a:r>
              <a:rPr lang="en-US" dirty="0" smtClean="0"/>
              <a:t>1. Jones EA et al. 2008</a:t>
            </a:r>
            <a:endParaRPr lang="en-US" dirty="0"/>
          </a:p>
        </p:txBody>
      </p:sp>
      <p:pic>
        <p:nvPicPr>
          <p:cNvPr id="27650" name="Picture 2" descr="http://www.modot.mo.gov/ehp/images/WaterPollution.jpg"/>
          <p:cNvPicPr>
            <a:picLocks noChangeAspect="1" noChangeArrowheads="1"/>
          </p:cNvPicPr>
          <p:nvPr/>
        </p:nvPicPr>
        <p:blipFill>
          <a:blip r:embed="rId3" cstate="print"/>
          <a:srcRect/>
          <a:stretch>
            <a:fillRect/>
          </a:stretch>
        </p:blipFill>
        <p:spPr bwMode="auto">
          <a:xfrm>
            <a:off x="6248400" y="4714875"/>
            <a:ext cx="2743200" cy="1990725"/>
          </a:xfrm>
          <a:prstGeom prst="rect">
            <a:avLst/>
          </a:prstGeom>
          <a:noFill/>
        </p:spPr>
      </p:pic>
    </p:spTree>
    <p:extLst>
      <p:ext uri="{BB962C8B-B14F-4D97-AF65-F5344CB8AC3E}">
        <p14:creationId xmlns:p14="http://schemas.microsoft.com/office/powerpoint/2010/main" val="274707992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Progression: Synovial Fluid</a:t>
            </a:r>
            <a:endParaRPr lang="en-US" dirty="0"/>
          </a:p>
        </p:txBody>
      </p:sp>
      <p:sp>
        <p:nvSpPr>
          <p:cNvPr id="3" name="Content Placeholder 2"/>
          <p:cNvSpPr>
            <a:spLocks noGrp="1"/>
          </p:cNvSpPr>
          <p:nvPr>
            <p:ph idx="1"/>
          </p:nvPr>
        </p:nvSpPr>
        <p:spPr/>
        <p:txBody>
          <a:bodyPr/>
          <a:lstStyle/>
          <a:p>
            <a:r>
              <a:rPr lang="en-US" dirty="0" smtClean="0"/>
              <a:t>So What?</a:t>
            </a:r>
          </a:p>
          <a:p>
            <a:pPr lvl="1"/>
            <a:r>
              <a:rPr lang="en-US" dirty="0" smtClean="0"/>
              <a:t>The lower viscosity leads to higher cartilage friction (increasing the risk of cartilage loss)</a:t>
            </a:r>
            <a:r>
              <a:rPr lang="en-US" baseline="30000" dirty="0" smtClean="0"/>
              <a:t>1</a:t>
            </a:r>
          </a:p>
          <a:p>
            <a:pPr lvl="1"/>
            <a:endParaRPr lang="en-US" baseline="30000" dirty="0" smtClean="0"/>
          </a:p>
          <a:p>
            <a:pPr lvl="1"/>
            <a:r>
              <a:rPr lang="en-US" dirty="0" smtClean="0"/>
              <a:t>An intermediary that can facilitate progression between joint tissues</a:t>
            </a:r>
          </a:p>
          <a:p>
            <a:pPr lvl="1"/>
            <a:endParaRPr lang="en-US" dirty="0" smtClean="0"/>
          </a:p>
          <a:p>
            <a:pPr lvl="1"/>
            <a:r>
              <a:rPr lang="en-US" dirty="0" smtClean="0"/>
              <a:t>A potential source for diagnostic/prognostic tests</a:t>
            </a:r>
          </a:p>
        </p:txBody>
      </p:sp>
      <p:sp>
        <p:nvSpPr>
          <p:cNvPr id="4" name="Content Placeholder 3"/>
          <p:cNvSpPr>
            <a:spLocks noGrp="1"/>
          </p:cNvSpPr>
          <p:nvPr>
            <p:ph idx="13"/>
          </p:nvPr>
        </p:nvSpPr>
        <p:spPr/>
        <p:txBody>
          <a:bodyPr/>
          <a:lstStyle/>
          <a:p>
            <a:r>
              <a:rPr lang="en-US" dirty="0" smtClean="0"/>
              <a:t>1 </a:t>
            </a:r>
            <a:r>
              <a:rPr lang="en-US" dirty="0" err="1" smtClean="0"/>
              <a:t>Blewis</a:t>
            </a:r>
            <a:r>
              <a:rPr lang="en-US" dirty="0" smtClean="0"/>
              <a:t> et al., 2007</a:t>
            </a:r>
            <a:endParaRPr lang="en-US" dirty="0"/>
          </a:p>
        </p:txBody>
      </p:sp>
    </p:spTree>
    <p:extLst>
      <p:ext uri="{BB962C8B-B14F-4D97-AF65-F5344CB8AC3E}">
        <p14:creationId xmlns:p14="http://schemas.microsoft.com/office/powerpoint/2010/main" val="183578931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8229600" cy="1143000"/>
          </a:xfrm>
        </p:spPr>
        <p:txBody>
          <a:bodyPr>
            <a:normAutofit fontScale="90000"/>
          </a:bodyPr>
          <a:lstStyle/>
          <a:p>
            <a:r>
              <a:rPr lang="en-US" dirty="0" smtClean="0"/>
              <a:t>Early-Stage OA &amp; Progression: Other</a:t>
            </a:r>
            <a:endParaRPr lang="en-US" dirty="0"/>
          </a:p>
        </p:txBody>
      </p:sp>
      <p:sp>
        <p:nvSpPr>
          <p:cNvPr id="3" name="Content Placeholder 2"/>
          <p:cNvSpPr>
            <a:spLocks noGrp="1"/>
          </p:cNvSpPr>
          <p:nvPr>
            <p:ph idx="1"/>
          </p:nvPr>
        </p:nvSpPr>
        <p:spPr>
          <a:xfrm>
            <a:off x="457200" y="1600200"/>
            <a:ext cx="8229600" cy="4724400"/>
          </a:xfrm>
        </p:spPr>
        <p:txBody>
          <a:bodyPr>
            <a:normAutofit lnSpcReduction="10000"/>
          </a:bodyPr>
          <a:lstStyle/>
          <a:p>
            <a:r>
              <a:rPr lang="en-US" dirty="0" smtClean="0"/>
              <a:t>Articular structures (e.g., labrum, meniscus)</a:t>
            </a:r>
          </a:p>
          <a:p>
            <a:r>
              <a:rPr lang="en-US" dirty="0" smtClean="0"/>
              <a:t>Ligaments</a:t>
            </a:r>
          </a:p>
          <a:p>
            <a:r>
              <a:rPr lang="en-US" dirty="0" smtClean="0"/>
              <a:t>Musculotendinous Structures</a:t>
            </a:r>
          </a:p>
          <a:p>
            <a:endParaRPr lang="en-US" dirty="0"/>
          </a:p>
          <a:p>
            <a:r>
              <a:rPr lang="en-US" dirty="0" smtClean="0"/>
              <a:t>Changes to these structures may increase the risk of OA</a:t>
            </a:r>
          </a:p>
          <a:p>
            <a:r>
              <a:rPr lang="en-US" dirty="0" smtClean="0"/>
              <a:t>These structures may undergo degenerative changes and ultimately fail</a:t>
            </a:r>
          </a:p>
          <a:p>
            <a:r>
              <a:rPr lang="en-US" dirty="0" smtClean="0"/>
              <a:t>OA is not a disease of one or two tissues</a:t>
            </a:r>
          </a:p>
          <a:p>
            <a:endParaRPr lang="en-US" dirty="0"/>
          </a:p>
        </p:txBody>
      </p:sp>
      <p:sp>
        <p:nvSpPr>
          <p:cNvPr id="4" name="Content Placeholder 3"/>
          <p:cNvSpPr>
            <a:spLocks noGrp="1"/>
          </p:cNvSpPr>
          <p:nvPr>
            <p:ph idx="13"/>
          </p:nvPr>
        </p:nvSpPr>
        <p:spPr/>
        <p:txBody>
          <a:bodyPr/>
          <a:lstStyle/>
          <a:p>
            <a:endParaRPr lang="en-US" dirty="0"/>
          </a:p>
        </p:txBody>
      </p:sp>
    </p:spTree>
    <p:extLst>
      <p:ext uri="{BB962C8B-B14F-4D97-AF65-F5344CB8AC3E}">
        <p14:creationId xmlns:p14="http://schemas.microsoft.com/office/powerpoint/2010/main" val="40228520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Progression: Symptoms</a:t>
            </a:r>
            <a:endParaRPr lang="en-US" dirty="0"/>
          </a:p>
        </p:txBody>
      </p:sp>
      <p:sp>
        <p:nvSpPr>
          <p:cNvPr id="3" name="Content Placeholder 2"/>
          <p:cNvSpPr>
            <a:spLocks noGrp="1"/>
          </p:cNvSpPr>
          <p:nvPr>
            <p:ph idx="1"/>
          </p:nvPr>
        </p:nvSpPr>
        <p:spPr/>
        <p:txBody>
          <a:bodyPr>
            <a:normAutofit/>
          </a:bodyPr>
          <a:lstStyle/>
          <a:p>
            <a:r>
              <a:rPr lang="en-US" dirty="0" smtClean="0"/>
              <a:t>Several important aspects to OA symptoms (e.g., pain, stiffness, discomfort)</a:t>
            </a:r>
          </a:p>
          <a:p>
            <a:pPr lvl="1"/>
            <a:r>
              <a:rPr lang="en-US" dirty="0" smtClean="0"/>
              <a:t>Severity</a:t>
            </a:r>
          </a:p>
          <a:p>
            <a:pPr lvl="1"/>
            <a:r>
              <a:rPr lang="en-US" dirty="0" smtClean="0"/>
              <a:t>Frequency (i.e., intermittent, constant)</a:t>
            </a:r>
          </a:p>
          <a:p>
            <a:pPr lvl="1"/>
            <a:r>
              <a:rPr lang="en-US" dirty="0" smtClean="0"/>
              <a:t>Predictability (i.e., predictable, unpredictable)</a:t>
            </a:r>
          </a:p>
          <a:p>
            <a:pPr lvl="1"/>
            <a:endParaRPr lang="en-US" sz="1400" dirty="0" smtClean="0"/>
          </a:p>
          <a:p>
            <a:r>
              <a:rPr lang="en-US" dirty="0" smtClean="0"/>
              <a:t>Intense, unpredictable , intermittent pain has greater impact on quality of life than constant “background” pain</a:t>
            </a:r>
          </a:p>
          <a:p>
            <a:endParaRPr lang="en-US" dirty="0"/>
          </a:p>
        </p:txBody>
      </p:sp>
      <p:sp>
        <p:nvSpPr>
          <p:cNvPr id="4" name="Content Placeholder 3"/>
          <p:cNvSpPr>
            <a:spLocks noGrp="1"/>
          </p:cNvSpPr>
          <p:nvPr>
            <p:ph idx="13"/>
          </p:nvPr>
        </p:nvSpPr>
        <p:spPr/>
        <p:txBody>
          <a:bodyPr/>
          <a:lstStyle/>
          <a:p>
            <a:r>
              <a:rPr lang="en-US" dirty="0" smtClean="0"/>
              <a:t>Hawker GA et al. 2008</a:t>
            </a:r>
            <a:endParaRPr lang="en-US" dirty="0"/>
          </a:p>
        </p:txBody>
      </p:sp>
    </p:spTree>
    <p:extLst>
      <p:ext uri="{BB962C8B-B14F-4D97-AF65-F5344CB8AC3E}">
        <p14:creationId xmlns:p14="http://schemas.microsoft.com/office/powerpoint/2010/main" val="335540627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Progression: Symptoms</a:t>
            </a:r>
            <a:endParaRPr lang="en-US" dirty="0"/>
          </a:p>
        </p:txBody>
      </p:sp>
      <p:sp>
        <p:nvSpPr>
          <p:cNvPr id="3" name="Content Placeholder 2"/>
          <p:cNvSpPr>
            <a:spLocks noGrp="1"/>
          </p:cNvSpPr>
          <p:nvPr>
            <p:ph idx="1"/>
          </p:nvPr>
        </p:nvSpPr>
        <p:spPr/>
        <p:txBody>
          <a:bodyPr>
            <a:normAutofit/>
          </a:bodyPr>
          <a:lstStyle/>
          <a:p>
            <a:r>
              <a:rPr lang="en-US" dirty="0" smtClean="0"/>
              <a:t>Mild-moderate intermittent pain, particularly after a triggering event</a:t>
            </a:r>
          </a:p>
          <a:p>
            <a:endParaRPr lang="en-US" dirty="0"/>
          </a:p>
          <a:p>
            <a:r>
              <a:rPr lang="en-US" dirty="0" smtClean="0"/>
              <a:t>Mild constant pain with or without intermittent pain</a:t>
            </a:r>
          </a:p>
          <a:p>
            <a:endParaRPr lang="en-US" dirty="0"/>
          </a:p>
          <a:p>
            <a:r>
              <a:rPr lang="en-US" dirty="0" smtClean="0"/>
              <a:t>Moderate to severe constant pain with or without intense intermittent pain</a:t>
            </a:r>
            <a:endParaRPr lang="en-US" dirty="0"/>
          </a:p>
        </p:txBody>
      </p:sp>
      <p:sp>
        <p:nvSpPr>
          <p:cNvPr id="4" name="Content Placeholder 3"/>
          <p:cNvSpPr>
            <a:spLocks noGrp="1"/>
          </p:cNvSpPr>
          <p:nvPr>
            <p:ph idx="13"/>
          </p:nvPr>
        </p:nvSpPr>
        <p:spPr/>
        <p:txBody>
          <a:bodyPr/>
          <a:lstStyle/>
          <a:p>
            <a:r>
              <a:rPr lang="en-US" dirty="0" smtClean="0"/>
              <a:t>Hawker GA et al. 2008</a:t>
            </a:r>
            <a:endParaRPr lang="en-US" dirty="0"/>
          </a:p>
        </p:txBody>
      </p:sp>
      <p:sp>
        <p:nvSpPr>
          <p:cNvPr id="5" name="Down Arrow 4"/>
          <p:cNvSpPr/>
          <p:nvPr/>
        </p:nvSpPr>
        <p:spPr>
          <a:xfrm>
            <a:off x="4038600" y="2590800"/>
            <a:ext cx="990600" cy="685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Down Arrow 5"/>
          <p:cNvSpPr/>
          <p:nvPr/>
        </p:nvSpPr>
        <p:spPr>
          <a:xfrm>
            <a:off x="4038600" y="4267200"/>
            <a:ext cx="990600" cy="685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698324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8229600" cy="1143000"/>
          </a:xfrm>
        </p:spPr>
        <p:txBody>
          <a:bodyPr/>
          <a:lstStyle/>
          <a:p>
            <a:r>
              <a:rPr lang="en-US" dirty="0" smtClean="0"/>
              <a:t>Progression: The Whole Patient</a:t>
            </a:r>
            <a:endParaRPr lang="en-US" dirty="0"/>
          </a:p>
        </p:txBody>
      </p:sp>
      <p:sp>
        <p:nvSpPr>
          <p:cNvPr id="3" name="Content Placeholder 2"/>
          <p:cNvSpPr>
            <a:spLocks noGrp="1"/>
          </p:cNvSpPr>
          <p:nvPr>
            <p:ph idx="1"/>
          </p:nvPr>
        </p:nvSpPr>
        <p:spPr>
          <a:xfrm>
            <a:off x="152400" y="1524000"/>
            <a:ext cx="8610600" cy="4876800"/>
          </a:xfrm>
        </p:spPr>
        <p:txBody>
          <a:bodyPr>
            <a:normAutofit/>
          </a:bodyPr>
          <a:lstStyle/>
          <a:p>
            <a:r>
              <a:rPr lang="en-US" dirty="0" smtClean="0"/>
              <a:t>The entire body can contribute and react to OA</a:t>
            </a:r>
          </a:p>
          <a:p>
            <a:pPr lvl="1"/>
            <a:r>
              <a:rPr lang="en-US" sz="2400" dirty="0" smtClean="0"/>
              <a:t>Central nervous system</a:t>
            </a:r>
          </a:p>
          <a:p>
            <a:pPr lvl="2"/>
            <a:r>
              <a:rPr lang="en-US" dirty="0"/>
              <a:t>Depression and anxiety</a:t>
            </a:r>
          </a:p>
          <a:p>
            <a:pPr lvl="2"/>
            <a:r>
              <a:rPr lang="en-US" dirty="0"/>
              <a:t>Vagal nerve activity </a:t>
            </a:r>
            <a:endParaRPr lang="en-US" dirty="0" smtClean="0"/>
          </a:p>
          <a:p>
            <a:pPr lvl="2">
              <a:buNone/>
            </a:pPr>
            <a:r>
              <a:rPr lang="en-US" dirty="0" smtClean="0"/>
              <a:t>	(</a:t>
            </a:r>
            <a:r>
              <a:rPr lang="en-US" dirty="0"/>
              <a:t>systemic inflammation)</a:t>
            </a:r>
          </a:p>
          <a:p>
            <a:pPr lvl="2"/>
            <a:r>
              <a:rPr lang="en-US" dirty="0" smtClean="0"/>
              <a:t>Alzheimer’s </a:t>
            </a:r>
            <a:r>
              <a:rPr lang="en-US" dirty="0"/>
              <a:t>progression?</a:t>
            </a:r>
          </a:p>
          <a:p>
            <a:pPr lvl="1"/>
            <a:r>
              <a:rPr lang="en-US" sz="2400" dirty="0" smtClean="0"/>
              <a:t>Peripheral </a:t>
            </a:r>
            <a:r>
              <a:rPr lang="en-US" sz="2400" dirty="0"/>
              <a:t>nervous </a:t>
            </a:r>
            <a:r>
              <a:rPr lang="en-US" sz="2400" dirty="0" smtClean="0"/>
              <a:t>system</a:t>
            </a:r>
          </a:p>
          <a:p>
            <a:pPr lvl="1"/>
            <a:r>
              <a:rPr lang="en-US" sz="2400" dirty="0" smtClean="0"/>
              <a:t>Other joints?</a:t>
            </a:r>
            <a:endParaRPr lang="en-US" sz="2400" dirty="0"/>
          </a:p>
          <a:p>
            <a:pPr lvl="1"/>
            <a:r>
              <a:rPr lang="en-US" sz="2400" dirty="0" smtClean="0"/>
              <a:t>Adipose tissue</a:t>
            </a:r>
          </a:p>
        </p:txBody>
      </p:sp>
      <p:sp>
        <p:nvSpPr>
          <p:cNvPr id="4" name="Content Placeholder 3"/>
          <p:cNvSpPr>
            <a:spLocks noGrp="1"/>
          </p:cNvSpPr>
          <p:nvPr>
            <p:ph idx="13"/>
          </p:nvPr>
        </p:nvSpPr>
        <p:spPr>
          <a:xfrm>
            <a:off x="457200" y="5943600"/>
            <a:ext cx="8458200" cy="762000"/>
          </a:xfrm>
        </p:spPr>
        <p:txBody>
          <a:bodyPr>
            <a:normAutofit/>
          </a:bodyPr>
          <a:lstStyle/>
          <a:p>
            <a:r>
              <a:rPr lang="en-US" dirty="0" smtClean="0"/>
              <a:t>Hawker GA et al., 2011; </a:t>
            </a:r>
          </a:p>
          <a:p>
            <a:r>
              <a:rPr lang="en-US" dirty="0" err="1" smtClean="0"/>
              <a:t>Kyrkanides</a:t>
            </a:r>
            <a:r>
              <a:rPr lang="en-US" dirty="0"/>
              <a:t> </a:t>
            </a:r>
            <a:r>
              <a:rPr lang="en-US" dirty="0" smtClean="0"/>
              <a:t>et al., 2011</a:t>
            </a:r>
            <a:endParaRPr lang="en-US" dirty="0"/>
          </a:p>
        </p:txBody>
      </p:sp>
      <p:grpSp>
        <p:nvGrpSpPr>
          <p:cNvPr id="22" name="Group 21"/>
          <p:cNvGrpSpPr/>
          <p:nvPr/>
        </p:nvGrpSpPr>
        <p:grpSpPr>
          <a:xfrm>
            <a:off x="4495800" y="4495800"/>
            <a:ext cx="4495800" cy="2209800"/>
            <a:chOff x="4572000" y="2057400"/>
            <a:chExt cx="4495800" cy="2209800"/>
          </a:xfrm>
        </p:grpSpPr>
        <p:grpSp>
          <p:nvGrpSpPr>
            <p:cNvPr id="20" name="Group 19"/>
            <p:cNvGrpSpPr/>
            <p:nvPr/>
          </p:nvGrpSpPr>
          <p:grpSpPr>
            <a:xfrm>
              <a:off x="4572000" y="2057400"/>
              <a:ext cx="4495800" cy="2209800"/>
              <a:chOff x="4648200" y="4648200"/>
              <a:chExt cx="4495800" cy="2209800"/>
            </a:xfrm>
          </p:grpSpPr>
          <p:grpSp>
            <p:nvGrpSpPr>
              <p:cNvPr id="18" name="Group 17"/>
              <p:cNvGrpSpPr/>
              <p:nvPr/>
            </p:nvGrpSpPr>
            <p:grpSpPr>
              <a:xfrm>
                <a:off x="4724400" y="4775537"/>
                <a:ext cx="4266976" cy="2082463"/>
                <a:chOff x="4724400" y="4775537"/>
                <a:chExt cx="4266976" cy="2082463"/>
              </a:xfrm>
            </p:grpSpPr>
            <p:sp>
              <p:nvSpPr>
                <p:cNvPr id="5" name="TextBox 4"/>
                <p:cNvSpPr txBox="1"/>
                <p:nvPr/>
              </p:nvSpPr>
              <p:spPr>
                <a:xfrm>
                  <a:off x="4724400" y="5537537"/>
                  <a:ext cx="1042273" cy="369332"/>
                </a:xfrm>
                <a:prstGeom prst="rect">
                  <a:avLst/>
                </a:prstGeom>
                <a:noFill/>
              </p:spPr>
              <p:txBody>
                <a:bodyPr wrap="none" rtlCol="0">
                  <a:spAutoFit/>
                </a:bodyPr>
                <a:lstStyle/>
                <a:p>
                  <a:r>
                    <a:rPr lang="en-US" dirty="0" smtClean="0">
                      <a:solidFill>
                        <a:schemeClr val="bg1"/>
                      </a:solidFill>
                    </a:rPr>
                    <a:t>Disability</a:t>
                  </a:r>
                  <a:endParaRPr lang="en-US" dirty="0">
                    <a:solidFill>
                      <a:schemeClr val="bg1"/>
                    </a:solidFill>
                  </a:endParaRPr>
                </a:p>
              </p:txBody>
            </p:sp>
            <p:sp>
              <p:nvSpPr>
                <p:cNvPr id="6" name="TextBox 5"/>
                <p:cNvSpPr txBox="1"/>
                <p:nvPr/>
              </p:nvSpPr>
              <p:spPr>
                <a:xfrm>
                  <a:off x="4953000" y="4775537"/>
                  <a:ext cx="583686" cy="369332"/>
                </a:xfrm>
                <a:prstGeom prst="rect">
                  <a:avLst/>
                </a:prstGeom>
                <a:noFill/>
              </p:spPr>
              <p:txBody>
                <a:bodyPr wrap="none" rtlCol="0">
                  <a:spAutoFit/>
                </a:bodyPr>
                <a:lstStyle/>
                <a:p>
                  <a:r>
                    <a:rPr lang="en-US" dirty="0" smtClean="0">
                      <a:solidFill>
                        <a:schemeClr val="bg1"/>
                      </a:solidFill>
                    </a:rPr>
                    <a:t>Pain</a:t>
                  </a:r>
                  <a:endParaRPr lang="en-US" dirty="0">
                    <a:solidFill>
                      <a:schemeClr val="bg1"/>
                    </a:solidFill>
                  </a:endParaRPr>
                </a:p>
              </p:txBody>
            </p:sp>
            <p:sp>
              <p:nvSpPr>
                <p:cNvPr id="7" name="TextBox 6"/>
                <p:cNvSpPr txBox="1"/>
                <p:nvPr/>
              </p:nvSpPr>
              <p:spPr>
                <a:xfrm>
                  <a:off x="4846172" y="6336268"/>
                  <a:ext cx="868828" cy="369332"/>
                </a:xfrm>
                <a:prstGeom prst="rect">
                  <a:avLst/>
                </a:prstGeom>
                <a:noFill/>
              </p:spPr>
              <p:txBody>
                <a:bodyPr wrap="none" rtlCol="0">
                  <a:spAutoFit/>
                </a:bodyPr>
                <a:lstStyle/>
                <a:p>
                  <a:r>
                    <a:rPr lang="en-US" dirty="0" smtClean="0">
                      <a:solidFill>
                        <a:schemeClr val="bg1"/>
                      </a:solidFill>
                    </a:rPr>
                    <a:t>Fatigue</a:t>
                  </a:r>
                  <a:endParaRPr lang="en-US" dirty="0">
                    <a:solidFill>
                      <a:schemeClr val="bg1"/>
                    </a:solidFill>
                  </a:endParaRPr>
                </a:p>
              </p:txBody>
            </p:sp>
            <p:sp>
              <p:nvSpPr>
                <p:cNvPr id="8" name="TextBox 7"/>
                <p:cNvSpPr txBox="1"/>
                <p:nvPr/>
              </p:nvSpPr>
              <p:spPr>
                <a:xfrm>
                  <a:off x="6096000" y="6211669"/>
                  <a:ext cx="1226811" cy="646331"/>
                </a:xfrm>
                <a:prstGeom prst="rect">
                  <a:avLst/>
                </a:prstGeom>
                <a:noFill/>
              </p:spPr>
              <p:txBody>
                <a:bodyPr wrap="none" rtlCol="0">
                  <a:spAutoFit/>
                </a:bodyPr>
                <a:lstStyle/>
                <a:p>
                  <a:r>
                    <a:rPr lang="en-US" dirty="0" smtClean="0">
                      <a:solidFill>
                        <a:schemeClr val="bg1"/>
                      </a:solidFill>
                    </a:rPr>
                    <a:t>Depressed </a:t>
                  </a:r>
                </a:p>
                <a:p>
                  <a:r>
                    <a:rPr lang="en-US" dirty="0" smtClean="0">
                      <a:solidFill>
                        <a:schemeClr val="bg1"/>
                      </a:solidFill>
                    </a:rPr>
                    <a:t>Mood</a:t>
                  </a:r>
                  <a:endParaRPr lang="en-US" dirty="0">
                    <a:solidFill>
                      <a:schemeClr val="bg1"/>
                    </a:solidFill>
                  </a:endParaRPr>
                </a:p>
              </p:txBody>
            </p:sp>
            <p:sp>
              <p:nvSpPr>
                <p:cNvPr id="9" name="TextBox 8"/>
                <p:cNvSpPr txBox="1"/>
                <p:nvPr/>
              </p:nvSpPr>
              <p:spPr>
                <a:xfrm>
                  <a:off x="7543800" y="6336268"/>
                  <a:ext cx="1447576" cy="369332"/>
                </a:xfrm>
                <a:prstGeom prst="rect">
                  <a:avLst/>
                </a:prstGeom>
                <a:noFill/>
              </p:spPr>
              <p:txBody>
                <a:bodyPr wrap="none" rtlCol="0">
                  <a:spAutoFit/>
                </a:bodyPr>
                <a:lstStyle/>
                <a:p>
                  <a:r>
                    <a:rPr lang="en-US" dirty="0" smtClean="0">
                      <a:solidFill>
                        <a:schemeClr val="bg1"/>
                      </a:solidFill>
                    </a:rPr>
                    <a:t>Inflammation</a:t>
                  </a:r>
                  <a:endParaRPr lang="en-US" dirty="0">
                    <a:solidFill>
                      <a:schemeClr val="bg1"/>
                    </a:solidFill>
                  </a:endParaRPr>
                </a:p>
              </p:txBody>
            </p:sp>
            <p:cxnSp>
              <p:nvCxnSpPr>
                <p:cNvPr id="11" name="Straight Arrow Connector 10"/>
                <p:cNvCxnSpPr>
                  <a:stCxn id="6" idx="2"/>
                  <a:endCxn id="5" idx="0"/>
                </p:cNvCxnSpPr>
                <p:nvPr/>
              </p:nvCxnSpPr>
              <p:spPr>
                <a:xfrm>
                  <a:off x="5244843" y="5144869"/>
                  <a:ext cx="694" cy="457200"/>
                </a:xfrm>
                <a:prstGeom prst="straightConnector1">
                  <a:avLst/>
                </a:prstGeom>
                <a:ln w="3810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5257106" y="5906869"/>
                  <a:ext cx="694" cy="457200"/>
                </a:xfrm>
                <a:prstGeom prst="straightConnector1">
                  <a:avLst/>
                </a:prstGeom>
                <a:ln w="3810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5715000" y="6553200"/>
                  <a:ext cx="457200" cy="0"/>
                </a:xfrm>
                <a:prstGeom prst="straightConnector1">
                  <a:avLst/>
                </a:prstGeom>
                <a:ln w="3810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7086600" y="6553200"/>
                  <a:ext cx="457200" cy="0"/>
                </a:xfrm>
                <a:prstGeom prst="straightConnector1">
                  <a:avLst/>
                </a:prstGeom>
                <a:ln w="3810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5715000" y="5791200"/>
                  <a:ext cx="457200" cy="457200"/>
                </a:xfrm>
                <a:prstGeom prst="straightConnector1">
                  <a:avLst/>
                </a:prstGeom>
                <a:ln w="38100">
                  <a:solidFill>
                    <a:srgbClr val="FF0000"/>
                  </a:solidFill>
                  <a:headEnd type="none"/>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a:stCxn id="6" idx="3"/>
                </p:cNvCxnSpPr>
                <p:nvPr/>
              </p:nvCxnSpPr>
              <p:spPr>
                <a:xfrm>
                  <a:off x="5536686" y="4960203"/>
                  <a:ext cx="2235714" cy="1288197"/>
                </a:xfrm>
                <a:prstGeom prst="straightConnector1">
                  <a:avLst/>
                </a:prstGeom>
                <a:ln w="3810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grpSp>
          <p:sp>
            <p:nvSpPr>
              <p:cNvPr id="19" name="Rectangle 18"/>
              <p:cNvSpPr/>
              <p:nvPr/>
            </p:nvSpPr>
            <p:spPr>
              <a:xfrm>
                <a:off x="4648200" y="4648200"/>
                <a:ext cx="4495800" cy="2209800"/>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TextBox 20"/>
            <p:cNvSpPr txBox="1"/>
            <p:nvPr/>
          </p:nvSpPr>
          <p:spPr>
            <a:xfrm>
              <a:off x="6492261" y="2057400"/>
              <a:ext cx="2452210" cy="461665"/>
            </a:xfrm>
            <a:prstGeom prst="rect">
              <a:avLst/>
            </a:prstGeom>
            <a:noFill/>
          </p:spPr>
          <p:txBody>
            <a:bodyPr wrap="none" rtlCol="0">
              <a:spAutoFit/>
            </a:bodyPr>
            <a:lstStyle/>
            <a:p>
              <a:r>
                <a:rPr lang="en-US" sz="2400" smtClean="0">
                  <a:solidFill>
                    <a:schemeClr val="bg1"/>
                  </a:solidFill>
                </a:rPr>
                <a:t>The Vicious </a:t>
              </a:r>
              <a:r>
                <a:rPr lang="en-US" sz="2400" dirty="0" smtClean="0">
                  <a:solidFill>
                    <a:schemeClr val="bg1"/>
                  </a:solidFill>
                </a:rPr>
                <a:t>Cycles</a:t>
              </a:r>
              <a:endParaRPr lang="en-US" sz="2400" dirty="0">
                <a:solidFill>
                  <a:schemeClr val="bg1"/>
                </a:solidFill>
              </a:endParaRPr>
            </a:p>
          </p:txBody>
        </p:sp>
      </p:grpSp>
    </p:spTree>
    <p:extLst>
      <p:ext uri="{BB962C8B-B14F-4D97-AF65-F5344CB8AC3E}">
        <p14:creationId xmlns:p14="http://schemas.microsoft.com/office/powerpoint/2010/main" val="305407371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8229600" cy="1143000"/>
          </a:xfrm>
        </p:spPr>
        <p:txBody>
          <a:bodyPr/>
          <a:lstStyle/>
          <a:p>
            <a:r>
              <a:rPr lang="en-US" dirty="0" smtClean="0"/>
              <a:t>Progression: The Whole Patient</a:t>
            </a:r>
            <a:endParaRPr lang="en-US" dirty="0"/>
          </a:p>
        </p:txBody>
      </p:sp>
      <p:sp>
        <p:nvSpPr>
          <p:cNvPr id="3" name="Content Placeholder 2"/>
          <p:cNvSpPr>
            <a:spLocks noGrp="1"/>
          </p:cNvSpPr>
          <p:nvPr>
            <p:ph idx="1"/>
          </p:nvPr>
        </p:nvSpPr>
        <p:spPr/>
        <p:txBody>
          <a:bodyPr/>
          <a:lstStyle/>
          <a:p>
            <a:pPr marL="342900" lvl="2" indent="-342900"/>
            <a:r>
              <a:rPr lang="en-US" sz="3200" dirty="0" smtClean="0"/>
              <a:t>A component </a:t>
            </a:r>
            <a:r>
              <a:rPr lang="en-US" sz="3200" smtClean="0"/>
              <a:t>of metabolic syndrome?</a:t>
            </a:r>
            <a:endParaRPr lang="en-US" sz="3200" dirty="0"/>
          </a:p>
          <a:p>
            <a:endParaRPr lang="en-US" dirty="0" smtClean="0"/>
          </a:p>
          <a:p>
            <a:r>
              <a:rPr lang="en-US" dirty="0" smtClean="0"/>
              <a:t>Are the typical chronic diseases just innocent bystanders to aging and obesity or are they partners in crime?</a:t>
            </a:r>
          </a:p>
        </p:txBody>
      </p:sp>
      <p:sp>
        <p:nvSpPr>
          <p:cNvPr id="4" name="Content Placeholder 3"/>
          <p:cNvSpPr>
            <a:spLocks noGrp="1"/>
          </p:cNvSpPr>
          <p:nvPr>
            <p:ph idx="13"/>
          </p:nvPr>
        </p:nvSpPr>
        <p:spPr/>
        <p:txBody>
          <a:bodyPr/>
          <a:lstStyle/>
          <a:p>
            <a:r>
              <a:rPr lang="en-US" dirty="0" smtClean="0"/>
              <a:t>Katz JD et al., 2010; Velasquez MT &amp; Katz JD 2010.</a:t>
            </a:r>
            <a:endParaRPr lang="en-US" dirty="0"/>
          </a:p>
        </p:txBody>
      </p:sp>
    </p:spTree>
    <p:extLst>
      <p:ext uri="{BB962C8B-B14F-4D97-AF65-F5344CB8AC3E}">
        <p14:creationId xmlns:p14="http://schemas.microsoft.com/office/powerpoint/2010/main" val="89679268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Point of No Return?</a:t>
            </a:r>
            <a:endParaRPr lang="en-US" dirty="0"/>
          </a:p>
        </p:txBody>
      </p:sp>
      <p:sp>
        <p:nvSpPr>
          <p:cNvPr id="3" name="Content Placeholder 2"/>
          <p:cNvSpPr>
            <a:spLocks noGrp="1"/>
          </p:cNvSpPr>
          <p:nvPr>
            <p:ph idx="1"/>
          </p:nvPr>
        </p:nvSpPr>
        <p:spPr/>
        <p:txBody>
          <a:bodyPr/>
          <a:lstStyle/>
          <a:p>
            <a:r>
              <a:rPr lang="en-US" dirty="0"/>
              <a:t>A</a:t>
            </a:r>
            <a:r>
              <a:rPr lang="en-US" dirty="0" smtClean="0"/>
              <a:t>t some point the joint may become to compromised to save</a:t>
            </a:r>
            <a:r>
              <a:rPr lang="en-US" baseline="30000" dirty="0" smtClean="0"/>
              <a:t>1</a:t>
            </a:r>
            <a:endParaRPr lang="en-US" dirty="0" smtClean="0"/>
          </a:p>
          <a:p>
            <a:endParaRPr lang="en-US" dirty="0"/>
          </a:p>
          <a:p>
            <a:r>
              <a:rPr lang="en-US" dirty="0" smtClean="0"/>
              <a:t>When this occurs, and if this occurs, is unclear</a:t>
            </a:r>
          </a:p>
          <a:p>
            <a:endParaRPr lang="en-US" dirty="0"/>
          </a:p>
          <a:p>
            <a:r>
              <a:rPr lang="en-US" dirty="0" smtClean="0"/>
              <a:t>Recent preliminary data suggest that cartilage may be capable of repair/regeneration in unique situations</a:t>
            </a:r>
            <a:r>
              <a:rPr lang="en-US" baseline="30000" dirty="0" smtClean="0"/>
              <a:t>2</a:t>
            </a:r>
            <a:endParaRPr lang="en-US" baseline="30000" dirty="0"/>
          </a:p>
        </p:txBody>
      </p:sp>
      <p:sp>
        <p:nvSpPr>
          <p:cNvPr id="4" name="Content Placeholder 3"/>
          <p:cNvSpPr>
            <a:spLocks noGrp="1"/>
          </p:cNvSpPr>
          <p:nvPr>
            <p:ph idx="13"/>
          </p:nvPr>
        </p:nvSpPr>
        <p:spPr>
          <a:xfrm>
            <a:off x="457200" y="6096000"/>
            <a:ext cx="8534400" cy="609600"/>
          </a:xfrm>
        </p:spPr>
        <p:txBody>
          <a:bodyPr>
            <a:normAutofit fontScale="92500" lnSpcReduction="10000"/>
          </a:bodyPr>
          <a:lstStyle/>
          <a:p>
            <a:r>
              <a:rPr lang="en-US" dirty="0" smtClean="0"/>
              <a:t>1 </a:t>
            </a:r>
            <a:r>
              <a:rPr lang="en-US" dirty="0" err="1" smtClean="0"/>
              <a:t>Aigner</a:t>
            </a:r>
            <a:r>
              <a:rPr lang="en-US" dirty="0" smtClean="0"/>
              <a:t> &amp; McKenna, 2002; </a:t>
            </a:r>
            <a:r>
              <a:rPr lang="en-US" dirty="0" err="1" smtClean="0"/>
              <a:t>Aigner</a:t>
            </a:r>
            <a:r>
              <a:rPr lang="en-US" dirty="0" smtClean="0"/>
              <a:t> et al., 2006; Pollard et al., 2008, </a:t>
            </a:r>
            <a:r>
              <a:rPr lang="en-US" dirty="0" err="1" smtClean="0"/>
              <a:t>Sandell</a:t>
            </a:r>
            <a:r>
              <a:rPr lang="en-US" dirty="0" smtClean="0"/>
              <a:t> &amp; </a:t>
            </a:r>
            <a:r>
              <a:rPr lang="en-US" dirty="0" err="1" smtClean="0"/>
              <a:t>Aigner</a:t>
            </a:r>
            <a:r>
              <a:rPr lang="en-US" dirty="0" smtClean="0"/>
              <a:t>, 2001</a:t>
            </a:r>
          </a:p>
          <a:p>
            <a:r>
              <a:rPr lang="en-US" dirty="0" smtClean="0"/>
              <a:t>2 </a:t>
            </a:r>
            <a:r>
              <a:rPr lang="en-US" dirty="0" err="1" smtClean="0"/>
              <a:t>Intema</a:t>
            </a:r>
            <a:r>
              <a:rPr lang="en-US" dirty="0" smtClean="0"/>
              <a:t> F 2011</a:t>
            </a:r>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End-Stage OA: Joint Failure</a:t>
            </a:r>
            <a:endParaRPr lang="en-US" dirty="0"/>
          </a:p>
        </p:txBody>
      </p:sp>
      <p:sp>
        <p:nvSpPr>
          <p:cNvPr id="4" name="Content Placeholder 3"/>
          <p:cNvSpPr>
            <a:spLocks noGrp="1"/>
          </p:cNvSpPr>
          <p:nvPr>
            <p:ph idx="13"/>
          </p:nvPr>
        </p:nvSpPr>
        <p:spPr/>
        <p:txBody>
          <a:bodyPr/>
          <a:lstStyle/>
          <a:p>
            <a:endParaRPr lang="en-US"/>
          </a:p>
        </p:txBody>
      </p:sp>
      <p:pic>
        <p:nvPicPr>
          <p:cNvPr id="5123" name="Picture 3"/>
          <p:cNvPicPr>
            <a:picLocks noChangeAspect="1" noChangeArrowheads="1"/>
          </p:cNvPicPr>
          <p:nvPr/>
        </p:nvPicPr>
        <p:blipFill>
          <a:blip r:embed="rId3" cstate="print"/>
          <a:srcRect/>
          <a:stretch>
            <a:fillRect/>
          </a:stretch>
        </p:blipFill>
        <p:spPr bwMode="auto">
          <a:xfrm>
            <a:off x="1752600" y="4206240"/>
            <a:ext cx="2698282" cy="2651760"/>
          </a:xfrm>
          <a:prstGeom prst="rect">
            <a:avLst/>
          </a:prstGeom>
          <a:noFill/>
          <a:ln w="9525">
            <a:noFill/>
            <a:miter lim="800000"/>
            <a:headEnd/>
            <a:tailEnd/>
          </a:ln>
        </p:spPr>
      </p:pic>
      <p:pic>
        <p:nvPicPr>
          <p:cNvPr id="5124" name="Picture 4"/>
          <p:cNvPicPr>
            <a:picLocks noChangeAspect="1" noChangeArrowheads="1"/>
          </p:cNvPicPr>
          <p:nvPr/>
        </p:nvPicPr>
        <p:blipFill>
          <a:blip r:embed="rId4" cstate="print"/>
          <a:srcRect/>
          <a:stretch>
            <a:fillRect/>
          </a:stretch>
        </p:blipFill>
        <p:spPr bwMode="auto">
          <a:xfrm>
            <a:off x="0" y="4206240"/>
            <a:ext cx="1780604" cy="2651760"/>
          </a:xfrm>
          <a:prstGeom prst="rect">
            <a:avLst/>
          </a:prstGeom>
          <a:noFill/>
          <a:ln w="9525">
            <a:noFill/>
            <a:miter lim="800000"/>
            <a:headEnd/>
            <a:tailEnd/>
          </a:ln>
        </p:spPr>
      </p:pic>
      <p:pic>
        <p:nvPicPr>
          <p:cNvPr id="5126" name="Picture 6"/>
          <p:cNvPicPr>
            <a:picLocks noChangeAspect="1" noChangeArrowheads="1"/>
          </p:cNvPicPr>
          <p:nvPr/>
        </p:nvPicPr>
        <p:blipFill>
          <a:blip r:embed="rId5" cstate="print"/>
          <a:srcRect/>
          <a:stretch>
            <a:fillRect/>
          </a:stretch>
        </p:blipFill>
        <p:spPr bwMode="auto">
          <a:xfrm>
            <a:off x="4495800" y="4191000"/>
            <a:ext cx="2832152" cy="2651760"/>
          </a:xfrm>
          <a:prstGeom prst="rect">
            <a:avLst/>
          </a:prstGeom>
          <a:noFill/>
          <a:ln w="9525">
            <a:noFill/>
            <a:miter lim="800000"/>
            <a:headEnd/>
            <a:tailEnd/>
          </a:ln>
        </p:spPr>
      </p:pic>
      <p:pic>
        <p:nvPicPr>
          <p:cNvPr id="10" name="Picture 5"/>
          <p:cNvPicPr>
            <a:picLocks noChangeAspect="1" noChangeArrowheads="1"/>
          </p:cNvPicPr>
          <p:nvPr/>
        </p:nvPicPr>
        <p:blipFill>
          <a:blip r:embed="rId6" cstate="print"/>
          <a:srcRect l="9283" t="10909" r="10672" b="5455"/>
          <a:stretch>
            <a:fillRect/>
          </a:stretch>
        </p:blipFill>
        <p:spPr bwMode="auto">
          <a:xfrm>
            <a:off x="2286000" y="990600"/>
            <a:ext cx="2118359" cy="3108960"/>
          </a:xfrm>
          <a:prstGeom prst="rect">
            <a:avLst/>
          </a:prstGeom>
          <a:noFill/>
          <a:ln w="9525">
            <a:noFill/>
            <a:miter lim="800000"/>
            <a:headEnd/>
            <a:tailEnd/>
          </a:ln>
        </p:spPr>
      </p:pic>
      <p:pic>
        <p:nvPicPr>
          <p:cNvPr id="5127" name="Picture 7"/>
          <p:cNvPicPr>
            <a:picLocks noChangeAspect="1" noChangeArrowheads="1"/>
          </p:cNvPicPr>
          <p:nvPr/>
        </p:nvPicPr>
        <p:blipFill>
          <a:blip r:embed="rId7" cstate="print"/>
          <a:srcRect/>
          <a:stretch>
            <a:fillRect/>
          </a:stretch>
        </p:blipFill>
        <p:spPr bwMode="auto">
          <a:xfrm>
            <a:off x="4717491" y="990600"/>
            <a:ext cx="2887268" cy="3108960"/>
          </a:xfrm>
          <a:prstGeom prst="rect">
            <a:avLst/>
          </a:prstGeom>
          <a:noFill/>
          <a:ln w="9525">
            <a:noFill/>
            <a:miter lim="800000"/>
            <a:headEnd/>
            <a:tailEnd/>
          </a:ln>
        </p:spPr>
      </p:pic>
      <p:pic>
        <p:nvPicPr>
          <p:cNvPr id="1026" name="Picture 2" descr="http://e-radiography.net/ibase8/Shoulder/slides/Shoulder_oa.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391400" y="4206240"/>
            <a:ext cx="1728064" cy="26517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677188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143000"/>
          </a:xfrm>
        </p:spPr>
        <p:txBody>
          <a:bodyPr>
            <a:normAutofit/>
          </a:bodyPr>
          <a:lstStyle/>
          <a:p>
            <a:pPr algn="r"/>
            <a:r>
              <a:rPr lang="en-US" dirty="0" smtClean="0"/>
              <a:t>Summary: OA Onset &amp; Progression</a:t>
            </a:r>
            <a:endParaRPr lang="en-US" dirty="0"/>
          </a:p>
        </p:txBody>
      </p:sp>
      <p:sp>
        <p:nvSpPr>
          <p:cNvPr id="4" name="Content Placeholder 3"/>
          <p:cNvSpPr>
            <a:spLocks noGrp="1"/>
          </p:cNvSpPr>
          <p:nvPr>
            <p:ph idx="13"/>
          </p:nvPr>
        </p:nvSpPr>
        <p:spPr/>
        <p:txBody>
          <a:bodyPr/>
          <a:lstStyle/>
          <a:p>
            <a:r>
              <a:rPr lang="en-US" dirty="0" err="1" smtClean="0"/>
              <a:t>Cattano</a:t>
            </a:r>
            <a:r>
              <a:rPr lang="en-US" dirty="0" smtClean="0"/>
              <a:t> N et al. (Not Published)</a:t>
            </a:r>
            <a:endParaRPr lang="en-US" dirty="0"/>
          </a:p>
        </p:txBody>
      </p:sp>
      <p:grpSp>
        <p:nvGrpSpPr>
          <p:cNvPr id="39" name="Group 38"/>
          <p:cNvGrpSpPr/>
          <p:nvPr/>
        </p:nvGrpSpPr>
        <p:grpSpPr>
          <a:xfrm>
            <a:off x="152400" y="990600"/>
            <a:ext cx="8686800" cy="5257800"/>
            <a:chOff x="-152400" y="1371600"/>
            <a:chExt cx="8686800" cy="5257800"/>
          </a:xfrm>
        </p:grpSpPr>
        <p:sp>
          <p:nvSpPr>
            <p:cNvPr id="40" name="Text Box 2"/>
            <p:cNvSpPr txBox="1">
              <a:spLocks noChangeArrowheads="1"/>
            </p:cNvSpPr>
            <p:nvPr/>
          </p:nvSpPr>
          <p:spPr bwMode="auto">
            <a:xfrm>
              <a:off x="2895600" y="1676400"/>
              <a:ext cx="3200400" cy="366713"/>
            </a:xfrm>
            <a:prstGeom prst="rect">
              <a:avLst/>
            </a:prstGeom>
            <a:noFill/>
            <a:ln w="9525">
              <a:noFill/>
              <a:miter lim="800000"/>
              <a:headEnd/>
              <a:tailEnd/>
            </a:ln>
          </p:spPr>
          <p:txBody>
            <a:bodyPr>
              <a:spAutoFit/>
            </a:bodyPr>
            <a:lstStyle/>
            <a:p>
              <a:pPr algn="ctr">
                <a:spcBef>
                  <a:spcPct val="50000"/>
                </a:spcBef>
              </a:pPr>
              <a:r>
                <a:rPr lang="en-US" dirty="0">
                  <a:solidFill>
                    <a:schemeClr val="bg1"/>
                  </a:solidFill>
                </a:rPr>
                <a:t>Macro &amp; Micro </a:t>
              </a:r>
              <a:r>
                <a:rPr lang="en-US" dirty="0" smtClean="0">
                  <a:solidFill>
                    <a:schemeClr val="bg1"/>
                  </a:solidFill>
                </a:rPr>
                <a:t>Trauma</a:t>
              </a:r>
              <a:endParaRPr lang="en-US" dirty="0">
                <a:solidFill>
                  <a:schemeClr val="bg1"/>
                </a:solidFill>
              </a:endParaRPr>
            </a:p>
          </p:txBody>
        </p:sp>
        <p:sp>
          <p:nvSpPr>
            <p:cNvPr id="41" name="Text Box 3"/>
            <p:cNvSpPr txBox="1">
              <a:spLocks noChangeArrowheads="1"/>
            </p:cNvSpPr>
            <p:nvPr/>
          </p:nvSpPr>
          <p:spPr bwMode="auto">
            <a:xfrm>
              <a:off x="2667000" y="2133600"/>
              <a:ext cx="3733800" cy="641350"/>
            </a:xfrm>
            <a:prstGeom prst="rect">
              <a:avLst/>
            </a:prstGeom>
            <a:noFill/>
            <a:ln w="9525">
              <a:noFill/>
              <a:miter lim="800000"/>
              <a:headEnd/>
              <a:tailEnd/>
            </a:ln>
          </p:spPr>
          <p:txBody>
            <a:bodyPr>
              <a:spAutoFit/>
            </a:bodyPr>
            <a:lstStyle/>
            <a:p>
              <a:pPr algn="ctr">
                <a:spcBef>
                  <a:spcPct val="50000"/>
                </a:spcBef>
              </a:pPr>
              <a:r>
                <a:rPr lang="en-US">
                  <a:solidFill>
                    <a:schemeClr val="bg1"/>
                  </a:solidFill>
                </a:rPr>
                <a:t>Subchondral &amp; Articular Cartilage Remodeling </a:t>
              </a:r>
            </a:p>
          </p:txBody>
        </p:sp>
        <p:sp>
          <p:nvSpPr>
            <p:cNvPr id="42" name="Text Box 4"/>
            <p:cNvSpPr txBox="1">
              <a:spLocks noChangeArrowheads="1"/>
            </p:cNvSpPr>
            <p:nvPr/>
          </p:nvSpPr>
          <p:spPr bwMode="auto">
            <a:xfrm>
              <a:off x="5715000" y="3429000"/>
              <a:ext cx="2590800" cy="840230"/>
            </a:xfrm>
            <a:prstGeom prst="rect">
              <a:avLst/>
            </a:prstGeom>
            <a:noFill/>
            <a:ln w="9525">
              <a:noFill/>
              <a:miter lim="800000"/>
              <a:headEnd/>
              <a:tailEnd/>
            </a:ln>
          </p:spPr>
          <p:txBody>
            <a:bodyPr>
              <a:spAutoFit/>
            </a:bodyPr>
            <a:lstStyle/>
            <a:p>
              <a:pPr algn="ctr">
                <a:lnSpc>
                  <a:spcPct val="90000"/>
                </a:lnSpc>
              </a:pPr>
              <a:r>
                <a:rPr lang="en-US" dirty="0">
                  <a:solidFill>
                    <a:schemeClr val="bg1"/>
                  </a:solidFill>
                </a:rPr>
                <a:t>Microscopic Structural </a:t>
              </a:r>
              <a:r>
                <a:rPr lang="en-US" dirty="0" smtClean="0">
                  <a:solidFill>
                    <a:schemeClr val="bg1"/>
                  </a:solidFill>
                </a:rPr>
                <a:t>Changes</a:t>
              </a:r>
            </a:p>
            <a:p>
              <a:pPr algn="ctr">
                <a:lnSpc>
                  <a:spcPct val="90000"/>
                </a:lnSpc>
              </a:pPr>
              <a:r>
                <a:rPr lang="en-US" dirty="0" smtClean="0">
                  <a:solidFill>
                    <a:schemeClr val="bg1"/>
                  </a:solidFill>
                </a:rPr>
                <a:t>(</a:t>
              </a:r>
              <a:r>
                <a:rPr lang="en-US" dirty="0">
                  <a:solidFill>
                    <a:schemeClr val="bg1"/>
                  </a:solidFill>
                </a:rPr>
                <a:t>bone, cartilage)</a:t>
              </a:r>
            </a:p>
          </p:txBody>
        </p:sp>
        <p:sp>
          <p:nvSpPr>
            <p:cNvPr id="43" name="Text Box 5"/>
            <p:cNvSpPr txBox="1">
              <a:spLocks noChangeArrowheads="1"/>
            </p:cNvSpPr>
            <p:nvPr/>
          </p:nvSpPr>
          <p:spPr bwMode="auto">
            <a:xfrm>
              <a:off x="1295400" y="3429000"/>
              <a:ext cx="2819400" cy="641350"/>
            </a:xfrm>
            <a:prstGeom prst="rect">
              <a:avLst/>
            </a:prstGeom>
            <a:noFill/>
            <a:ln w="9525">
              <a:noFill/>
              <a:miter lim="800000"/>
              <a:headEnd/>
              <a:tailEnd/>
            </a:ln>
          </p:spPr>
          <p:txBody>
            <a:bodyPr>
              <a:spAutoFit/>
            </a:bodyPr>
            <a:lstStyle/>
            <a:p>
              <a:pPr algn="ctr">
                <a:spcBef>
                  <a:spcPct val="50000"/>
                </a:spcBef>
              </a:pPr>
              <a:r>
                <a:rPr lang="en-US">
                  <a:solidFill>
                    <a:schemeClr val="bg1"/>
                  </a:solidFill>
                </a:rPr>
                <a:t>Biochemical Changes &amp; Altered Gene Expression</a:t>
              </a:r>
            </a:p>
          </p:txBody>
        </p:sp>
        <p:sp>
          <p:nvSpPr>
            <p:cNvPr id="44" name="Text Box 6"/>
            <p:cNvSpPr txBox="1">
              <a:spLocks noChangeArrowheads="1"/>
            </p:cNvSpPr>
            <p:nvPr/>
          </p:nvSpPr>
          <p:spPr bwMode="auto">
            <a:xfrm>
              <a:off x="5791200" y="4876800"/>
              <a:ext cx="2590800" cy="366713"/>
            </a:xfrm>
            <a:prstGeom prst="rect">
              <a:avLst/>
            </a:prstGeom>
            <a:noFill/>
            <a:ln w="9525">
              <a:noFill/>
              <a:miter lim="800000"/>
              <a:headEnd/>
              <a:tailEnd/>
            </a:ln>
          </p:spPr>
          <p:txBody>
            <a:bodyPr>
              <a:spAutoFit/>
            </a:bodyPr>
            <a:lstStyle/>
            <a:p>
              <a:pPr>
                <a:spcBef>
                  <a:spcPct val="50000"/>
                </a:spcBef>
              </a:pPr>
              <a:r>
                <a:rPr lang="en-US">
                  <a:solidFill>
                    <a:schemeClr val="bg1"/>
                  </a:solidFill>
                </a:rPr>
                <a:t>Altered function &amp; load</a:t>
              </a:r>
            </a:p>
          </p:txBody>
        </p:sp>
        <p:sp>
          <p:nvSpPr>
            <p:cNvPr id="45" name="Text Box 8"/>
            <p:cNvSpPr txBox="1">
              <a:spLocks noChangeArrowheads="1"/>
            </p:cNvSpPr>
            <p:nvPr/>
          </p:nvSpPr>
          <p:spPr bwMode="auto">
            <a:xfrm>
              <a:off x="3048000" y="5791200"/>
              <a:ext cx="3124200" cy="641350"/>
            </a:xfrm>
            <a:prstGeom prst="rect">
              <a:avLst/>
            </a:prstGeom>
            <a:noFill/>
            <a:ln w="9525">
              <a:noFill/>
              <a:miter lim="800000"/>
              <a:headEnd/>
              <a:tailEnd/>
            </a:ln>
          </p:spPr>
          <p:txBody>
            <a:bodyPr>
              <a:spAutoFit/>
            </a:bodyPr>
            <a:lstStyle/>
            <a:p>
              <a:pPr>
                <a:spcBef>
                  <a:spcPct val="50000"/>
                </a:spcBef>
              </a:pPr>
              <a:r>
                <a:rPr lang="en-US">
                  <a:solidFill>
                    <a:schemeClr val="bg1"/>
                  </a:solidFill>
                </a:rPr>
                <a:t>Macroscopic Structural Changes (visible on x-ray)</a:t>
              </a:r>
            </a:p>
          </p:txBody>
        </p:sp>
        <p:sp>
          <p:nvSpPr>
            <p:cNvPr id="46" name="Text Box 9"/>
            <p:cNvSpPr txBox="1">
              <a:spLocks noChangeArrowheads="1"/>
            </p:cNvSpPr>
            <p:nvPr/>
          </p:nvSpPr>
          <p:spPr bwMode="auto">
            <a:xfrm>
              <a:off x="1600200" y="4876800"/>
              <a:ext cx="2209800" cy="366713"/>
            </a:xfrm>
            <a:prstGeom prst="rect">
              <a:avLst/>
            </a:prstGeom>
            <a:noFill/>
            <a:ln w="9525">
              <a:noFill/>
              <a:miter lim="800000"/>
              <a:headEnd/>
              <a:tailEnd/>
            </a:ln>
          </p:spPr>
          <p:txBody>
            <a:bodyPr>
              <a:spAutoFit/>
            </a:bodyPr>
            <a:lstStyle/>
            <a:p>
              <a:pPr>
                <a:spcBef>
                  <a:spcPct val="50000"/>
                </a:spcBef>
              </a:pPr>
              <a:r>
                <a:rPr lang="en-US">
                  <a:solidFill>
                    <a:schemeClr val="bg1"/>
                  </a:solidFill>
                </a:rPr>
                <a:t>Signs &amp; Symptoms</a:t>
              </a:r>
            </a:p>
          </p:txBody>
        </p:sp>
        <p:sp>
          <p:nvSpPr>
            <p:cNvPr id="47" name="Text Box 10"/>
            <p:cNvSpPr txBox="1">
              <a:spLocks noChangeArrowheads="1"/>
            </p:cNvSpPr>
            <p:nvPr/>
          </p:nvSpPr>
          <p:spPr bwMode="auto">
            <a:xfrm>
              <a:off x="-152400" y="5798403"/>
              <a:ext cx="2971800" cy="830997"/>
            </a:xfrm>
            <a:prstGeom prst="rect">
              <a:avLst/>
            </a:prstGeom>
            <a:noFill/>
            <a:ln w="9525">
              <a:noFill/>
              <a:miter lim="800000"/>
              <a:headEnd/>
              <a:tailEnd/>
            </a:ln>
          </p:spPr>
          <p:txBody>
            <a:bodyPr wrap="square">
              <a:spAutoFit/>
            </a:bodyPr>
            <a:lstStyle/>
            <a:p>
              <a:pPr>
                <a:spcBef>
                  <a:spcPct val="50000"/>
                </a:spcBef>
              </a:pPr>
              <a:r>
                <a:rPr lang="en-US" sz="2400" dirty="0">
                  <a:solidFill>
                    <a:schemeClr val="bg1"/>
                  </a:solidFill>
                </a:rPr>
                <a:t>OA </a:t>
              </a:r>
              <a:r>
                <a:rPr lang="en-US" sz="2400" dirty="0" smtClean="0">
                  <a:solidFill>
                    <a:schemeClr val="bg1"/>
                  </a:solidFill>
                </a:rPr>
                <a:t>Diagnosis &amp; Eventual Joint Failure </a:t>
              </a:r>
              <a:endParaRPr lang="en-US" sz="2400" dirty="0">
                <a:solidFill>
                  <a:schemeClr val="bg1"/>
                </a:solidFill>
              </a:endParaRPr>
            </a:p>
          </p:txBody>
        </p:sp>
        <p:sp>
          <p:nvSpPr>
            <p:cNvPr id="48" name="Line 11"/>
            <p:cNvSpPr>
              <a:spLocks noChangeShapeType="1"/>
            </p:cNvSpPr>
            <p:nvPr/>
          </p:nvSpPr>
          <p:spPr bwMode="auto">
            <a:xfrm>
              <a:off x="4419600" y="1981200"/>
              <a:ext cx="0" cy="228600"/>
            </a:xfrm>
            <a:prstGeom prst="line">
              <a:avLst/>
            </a:prstGeom>
            <a:noFill/>
            <a:ln w="38100">
              <a:solidFill>
                <a:srgbClr val="FF9933"/>
              </a:solidFill>
              <a:round/>
              <a:headEnd/>
              <a:tailEnd type="triangle" w="med" len="med"/>
            </a:ln>
          </p:spPr>
          <p:txBody>
            <a:bodyPr/>
            <a:lstStyle/>
            <a:p>
              <a:endParaRPr lang="en-US">
                <a:solidFill>
                  <a:schemeClr val="bg1"/>
                </a:solidFill>
              </a:endParaRPr>
            </a:p>
          </p:txBody>
        </p:sp>
        <p:sp>
          <p:nvSpPr>
            <p:cNvPr id="49" name="Line 12"/>
            <p:cNvSpPr>
              <a:spLocks noChangeShapeType="1"/>
            </p:cNvSpPr>
            <p:nvPr/>
          </p:nvSpPr>
          <p:spPr bwMode="auto">
            <a:xfrm flipH="1">
              <a:off x="2895600" y="2743200"/>
              <a:ext cx="1066800" cy="685800"/>
            </a:xfrm>
            <a:prstGeom prst="line">
              <a:avLst/>
            </a:prstGeom>
            <a:noFill/>
            <a:ln w="38100">
              <a:solidFill>
                <a:schemeClr val="folHlink"/>
              </a:solidFill>
              <a:round/>
              <a:headEnd/>
              <a:tailEnd type="triangle" w="med" len="med"/>
            </a:ln>
          </p:spPr>
          <p:txBody>
            <a:bodyPr/>
            <a:lstStyle/>
            <a:p>
              <a:endParaRPr lang="en-US">
                <a:solidFill>
                  <a:schemeClr val="bg1"/>
                </a:solidFill>
              </a:endParaRPr>
            </a:p>
          </p:txBody>
        </p:sp>
        <p:sp>
          <p:nvSpPr>
            <p:cNvPr id="50" name="Line 13"/>
            <p:cNvSpPr>
              <a:spLocks noChangeShapeType="1"/>
            </p:cNvSpPr>
            <p:nvPr/>
          </p:nvSpPr>
          <p:spPr bwMode="auto">
            <a:xfrm>
              <a:off x="5105400" y="2743200"/>
              <a:ext cx="1295400" cy="685800"/>
            </a:xfrm>
            <a:prstGeom prst="line">
              <a:avLst/>
            </a:prstGeom>
            <a:noFill/>
            <a:ln w="38100">
              <a:solidFill>
                <a:schemeClr val="folHlink"/>
              </a:solidFill>
              <a:round/>
              <a:headEnd/>
              <a:tailEnd type="triangle" w="med" len="med"/>
            </a:ln>
          </p:spPr>
          <p:txBody>
            <a:bodyPr/>
            <a:lstStyle/>
            <a:p>
              <a:endParaRPr lang="en-US">
                <a:solidFill>
                  <a:schemeClr val="bg1"/>
                </a:solidFill>
              </a:endParaRPr>
            </a:p>
          </p:txBody>
        </p:sp>
        <p:sp>
          <p:nvSpPr>
            <p:cNvPr id="51" name="Line 14"/>
            <p:cNvSpPr>
              <a:spLocks noChangeShapeType="1"/>
            </p:cNvSpPr>
            <p:nvPr/>
          </p:nvSpPr>
          <p:spPr bwMode="auto">
            <a:xfrm>
              <a:off x="6934200" y="4267200"/>
              <a:ext cx="0" cy="609600"/>
            </a:xfrm>
            <a:prstGeom prst="line">
              <a:avLst/>
            </a:prstGeom>
            <a:noFill/>
            <a:ln w="38100">
              <a:solidFill>
                <a:srgbClr val="0066FF"/>
              </a:solidFill>
              <a:round/>
              <a:headEnd type="triangle" w="med" len="med"/>
              <a:tailEnd type="triangle" w="med" len="med"/>
            </a:ln>
          </p:spPr>
          <p:txBody>
            <a:bodyPr/>
            <a:lstStyle/>
            <a:p>
              <a:endParaRPr lang="en-US">
                <a:solidFill>
                  <a:schemeClr val="bg1"/>
                </a:solidFill>
              </a:endParaRPr>
            </a:p>
          </p:txBody>
        </p:sp>
        <p:sp>
          <p:nvSpPr>
            <p:cNvPr id="52" name="Line 15"/>
            <p:cNvSpPr>
              <a:spLocks noChangeShapeType="1"/>
            </p:cNvSpPr>
            <p:nvPr/>
          </p:nvSpPr>
          <p:spPr bwMode="auto">
            <a:xfrm flipH="1">
              <a:off x="3657600" y="5029200"/>
              <a:ext cx="2209800" cy="0"/>
            </a:xfrm>
            <a:prstGeom prst="line">
              <a:avLst/>
            </a:prstGeom>
            <a:noFill/>
            <a:ln w="38100">
              <a:solidFill>
                <a:srgbClr val="0066FF"/>
              </a:solidFill>
              <a:round/>
              <a:headEnd type="triangle" w="med" len="med"/>
              <a:tailEnd type="triangle" w="med" len="med"/>
            </a:ln>
          </p:spPr>
          <p:txBody>
            <a:bodyPr/>
            <a:lstStyle/>
            <a:p>
              <a:endParaRPr lang="en-US">
                <a:solidFill>
                  <a:schemeClr val="bg1"/>
                </a:solidFill>
              </a:endParaRPr>
            </a:p>
          </p:txBody>
        </p:sp>
        <p:sp>
          <p:nvSpPr>
            <p:cNvPr id="53" name="Line 16"/>
            <p:cNvSpPr>
              <a:spLocks noChangeShapeType="1"/>
            </p:cNvSpPr>
            <p:nvPr/>
          </p:nvSpPr>
          <p:spPr bwMode="auto">
            <a:xfrm flipH="1">
              <a:off x="3200400" y="4038600"/>
              <a:ext cx="2590800" cy="762000"/>
            </a:xfrm>
            <a:prstGeom prst="line">
              <a:avLst/>
            </a:prstGeom>
            <a:noFill/>
            <a:ln w="38100">
              <a:solidFill>
                <a:srgbClr val="0066FF"/>
              </a:solidFill>
              <a:round/>
              <a:headEnd type="triangle" w="med" len="med"/>
              <a:tailEnd type="triangle" w="med" len="med"/>
            </a:ln>
          </p:spPr>
          <p:txBody>
            <a:bodyPr/>
            <a:lstStyle/>
            <a:p>
              <a:endParaRPr lang="en-US">
                <a:solidFill>
                  <a:schemeClr val="bg1"/>
                </a:solidFill>
              </a:endParaRPr>
            </a:p>
          </p:txBody>
        </p:sp>
        <p:sp>
          <p:nvSpPr>
            <p:cNvPr id="54" name="Line 17"/>
            <p:cNvSpPr>
              <a:spLocks noChangeShapeType="1"/>
            </p:cNvSpPr>
            <p:nvPr/>
          </p:nvSpPr>
          <p:spPr bwMode="auto">
            <a:xfrm>
              <a:off x="3505200" y="4038600"/>
              <a:ext cx="2362200" cy="762000"/>
            </a:xfrm>
            <a:prstGeom prst="line">
              <a:avLst/>
            </a:prstGeom>
            <a:noFill/>
            <a:ln w="38100">
              <a:solidFill>
                <a:srgbClr val="0066FF"/>
              </a:solidFill>
              <a:round/>
              <a:headEnd type="triangle" w="med" len="med"/>
              <a:tailEnd type="triangle" w="med" len="med"/>
            </a:ln>
          </p:spPr>
          <p:txBody>
            <a:bodyPr/>
            <a:lstStyle/>
            <a:p>
              <a:endParaRPr lang="en-US">
                <a:solidFill>
                  <a:schemeClr val="bg1"/>
                </a:solidFill>
              </a:endParaRPr>
            </a:p>
          </p:txBody>
        </p:sp>
        <p:sp>
          <p:nvSpPr>
            <p:cNvPr id="55" name="Line 18"/>
            <p:cNvSpPr>
              <a:spLocks noChangeShapeType="1"/>
            </p:cNvSpPr>
            <p:nvPr/>
          </p:nvSpPr>
          <p:spPr bwMode="auto">
            <a:xfrm>
              <a:off x="2819400" y="4114800"/>
              <a:ext cx="0" cy="762000"/>
            </a:xfrm>
            <a:prstGeom prst="line">
              <a:avLst/>
            </a:prstGeom>
            <a:noFill/>
            <a:ln w="38100">
              <a:solidFill>
                <a:srgbClr val="0066FF"/>
              </a:solidFill>
              <a:round/>
              <a:headEnd type="triangle" w="med" len="med"/>
              <a:tailEnd type="triangle" w="med" len="med"/>
            </a:ln>
          </p:spPr>
          <p:txBody>
            <a:bodyPr/>
            <a:lstStyle/>
            <a:p>
              <a:endParaRPr lang="en-US">
                <a:solidFill>
                  <a:schemeClr val="bg1"/>
                </a:solidFill>
              </a:endParaRPr>
            </a:p>
          </p:txBody>
        </p:sp>
        <p:sp>
          <p:nvSpPr>
            <p:cNvPr id="56" name="Line 19"/>
            <p:cNvSpPr>
              <a:spLocks noChangeShapeType="1"/>
            </p:cNvSpPr>
            <p:nvPr/>
          </p:nvSpPr>
          <p:spPr bwMode="auto">
            <a:xfrm>
              <a:off x="4572000" y="5029200"/>
              <a:ext cx="0" cy="762000"/>
            </a:xfrm>
            <a:prstGeom prst="line">
              <a:avLst/>
            </a:prstGeom>
            <a:noFill/>
            <a:ln w="38100">
              <a:solidFill>
                <a:schemeClr val="tx1"/>
              </a:solidFill>
              <a:round/>
              <a:headEnd/>
              <a:tailEnd type="triangle" w="med" len="med"/>
            </a:ln>
          </p:spPr>
          <p:txBody>
            <a:bodyPr/>
            <a:lstStyle/>
            <a:p>
              <a:endParaRPr lang="en-US">
                <a:solidFill>
                  <a:schemeClr val="bg1"/>
                </a:solidFill>
              </a:endParaRPr>
            </a:p>
          </p:txBody>
        </p:sp>
        <p:sp>
          <p:nvSpPr>
            <p:cNvPr id="57" name="Line 21"/>
            <p:cNvSpPr>
              <a:spLocks noChangeShapeType="1"/>
            </p:cNvSpPr>
            <p:nvPr/>
          </p:nvSpPr>
          <p:spPr bwMode="auto">
            <a:xfrm>
              <a:off x="2286000" y="5257800"/>
              <a:ext cx="0" cy="685800"/>
            </a:xfrm>
            <a:prstGeom prst="line">
              <a:avLst/>
            </a:prstGeom>
            <a:noFill/>
            <a:ln w="38100">
              <a:solidFill>
                <a:srgbClr val="FFFF00"/>
              </a:solidFill>
              <a:round/>
              <a:headEnd/>
              <a:tailEnd/>
            </a:ln>
          </p:spPr>
          <p:txBody>
            <a:bodyPr/>
            <a:lstStyle/>
            <a:p>
              <a:endParaRPr lang="en-US">
                <a:solidFill>
                  <a:schemeClr val="bg1"/>
                </a:solidFill>
              </a:endParaRPr>
            </a:p>
          </p:txBody>
        </p:sp>
        <p:sp>
          <p:nvSpPr>
            <p:cNvPr id="58" name="Line 22"/>
            <p:cNvSpPr>
              <a:spLocks noChangeShapeType="1"/>
            </p:cNvSpPr>
            <p:nvPr/>
          </p:nvSpPr>
          <p:spPr bwMode="auto">
            <a:xfrm flipH="1">
              <a:off x="2286000" y="5943600"/>
              <a:ext cx="762000" cy="0"/>
            </a:xfrm>
            <a:prstGeom prst="line">
              <a:avLst/>
            </a:prstGeom>
            <a:noFill/>
            <a:ln w="38100">
              <a:solidFill>
                <a:srgbClr val="FFFF00"/>
              </a:solidFill>
              <a:round/>
              <a:headEnd/>
              <a:tailEnd/>
            </a:ln>
          </p:spPr>
          <p:txBody>
            <a:bodyPr/>
            <a:lstStyle/>
            <a:p>
              <a:endParaRPr lang="en-US">
                <a:solidFill>
                  <a:schemeClr val="bg1"/>
                </a:solidFill>
              </a:endParaRPr>
            </a:p>
          </p:txBody>
        </p:sp>
        <p:sp>
          <p:nvSpPr>
            <p:cNvPr id="59" name="Line 23"/>
            <p:cNvSpPr>
              <a:spLocks noChangeShapeType="1"/>
            </p:cNvSpPr>
            <p:nvPr/>
          </p:nvSpPr>
          <p:spPr bwMode="auto">
            <a:xfrm flipH="1">
              <a:off x="1905000" y="5943600"/>
              <a:ext cx="381000" cy="228600"/>
            </a:xfrm>
            <a:prstGeom prst="line">
              <a:avLst/>
            </a:prstGeom>
            <a:noFill/>
            <a:ln w="38100">
              <a:solidFill>
                <a:srgbClr val="FFFF00"/>
              </a:solidFill>
              <a:round/>
              <a:headEnd/>
              <a:tailEnd type="triangle" w="med" len="med"/>
            </a:ln>
          </p:spPr>
          <p:txBody>
            <a:bodyPr/>
            <a:lstStyle/>
            <a:p>
              <a:endParaRPr lang="en-US">
                <a:solidFill>
                  <a:schemeClr val="bg1"/>
                </a:solidFill>
              </a:endParaRPr>
            </a:p>
          </p:txBody>
        </p:sp>
        <p:sp>
          <p:nvSpPr>
            <p:cNvPr id="60" name="Line 24"/>
            <p:cNvSpPr>
              <a:spLocks noChangeShapeType="1"/>
            </p:cNvSpPr>
            <p:nvPr/>
          </p:nvSpPr>
          <p:spPr bwMode="auto">
            <a:xfrm flipH="1">
              <a:off x="533400" y="1905000"/>
              <a:ext cx="2743200" cy="0"/>
            </a:xfrm>
            <a:prstGeom prst="line">
              <a:avLst/>
            </a:prstGeom>
            <a:noFill/>
            <a:ln w="38100">
              <a:solidFill>
                <a:srgbClr val="FF9933"/>
              </a:solidFill>
              <a:round/>
              <a:headEnd/>
              <a:tailEnd/>
            </a:ln>
          </p:spPr>
          <p:txBody>
            <a:bodyPr/>
            <a:lstStyle/>
            <a:p>
              <a:endParaRPr lang="en-US">
                <a:solidFill>
                  <a:schemeClr val="bg1"/>
                </a:solidFill>
              </a:endParaRPr>
            </a:p>
          </p:txBody>
        </p:sp>
        <p:sp>
          <p:nvSpPr>
            <p:cNvPr id="61" name="Line 25"/>
            <p:cNvSpPr>
              <a:spLocks noChangeShapeType="1"/>
            </p:cNvSpPr>
            <p:nvPr/>
          </p:nvSpPr>
          <p:spPr bwMode="auto">
            <a:xfrm>
              <a:off x="1981200" y="1905000"/>
              <a:ext cx="0" cy="1524000"/>
            </a:xfrm>
            <a:prstGeom prst="line">
              <a:avLst/>
            </a:prstGeom>
            <a:noFill/>
            <a:ln w="38100">
              <a:solidFill>
                <a:srgbClr val="FF9933"/>
              </a:solidFill>
              <a:round/>
              <a:headEnd/>
              <a:tailEnd type="triangle" w="med" len="med"/>
            </a:ln>
          </p:spPr>
          <p:txBody>
            <a:bodyPr/>
            <a:lstStyle/>
            <a:p>
              <a:endParaRPr lang="en-US">
                <a:solidFill>
                  <a:schemeClr val="bg1"/>
                </a:solidFill>
              </a:endParaRPr>
            </a:p>
          </p:txBody>
        </p:sp>
        <p:sp>
          <p:nvSpPr>
            <p:cNvPr id="62" name="Line 26"/>
            <p:cNvSpPr>
              <a:spLocks noChangeShapeType="1"/>
            </p:cNvSpPr>
            <p:nvPr/>
          </p:nvSpPr>
          <p:spPr bwMode="auto">
            <a:xfrm>
              <a:off x="6096000" y="1905000"/>
              <a:ext cx="1143000" cy="0"/>
            </a:xfrm>
            <a:prstGeom prst="line">
              <a:avLst/>
            </a:prstGeom>
            <a:noFill/>
            <a:ln w="38100">
              <a:solidFill>
                <a:srgbClr val="FF9933"/>
              </a:solidFill>
              <a:round/>
              <a:headEnd/>
              <a:tailEnd/>
            </a:ln>
          </p:spPr>
          <p:txBody>
            <a:bodyPr/>
            <a:lstStyle/>
            <a:p>
              <a:endParaRPr lang="en-US">
                <a:solidFill>
                  <a:schemeClr val="bg1"/>
                </a:solidFill>
              </a:endParaRPr>
            </a:p>
          </p:txBody>
        </p:sp>
        <p:sp>
          <p:nvSpPr>
            <p:cNvPr id="63" name="Line 27"/>
            <p:cNvSpPr>
              <a:spLocks noChangeShapeType="1"/>
            </p:cNvSpPr>
            <p:nvPr/>
          </p:nvSpPr>
          <p:spPr bwMode="auto">
            <a:xfrm>
              <a:off x="7239000" y="1905000"/>
              <a:ext cx="0" cy="1600200"/>
            </a:xfrm>
            <a:prstGeom prst="line">
              <a:avLst/>
            </a:prstGeom>
            <a:noFill/>
            <a:ln w="38100">
              <a:solidFill>
                <a:srgbClr val="FF9933"/>
              </a:solidFill>
              <a:round/>
              <a:headEnd/>
              <a:tailEnd type="triangle" w="med" len="med"/>
            </a:ln>
          </p:spPr>
          <p:txBody>
            <a:bodyPr/>
            <a:lstStyle/>
            <a:p>
              <a:endParaRPr lang="en-US">
                <a:solidFill>
                  <a:schemeClr val="bg1"/>
                </a:solidFill>
              </a:endParaRPr>
            </a:p>
          </p:txBody>
        </p:sp>
        <p:sp>
          <p:nvSpPr>
            <p:cNvPr id="64" name="Text Box 28"/>
            <p:cNvSpPr txBox="1">
              <a:spLocks noChangeArrowheads="1"/>
            </p:cNvSpPr>
            <p:nvPr/>
          </p:nvSpPr>
          <p:spPr bwMode="auto">
            <a:xfrm>
              <a:off x="0" y="2667000"/>
              <a:ext cx="1219200" cy="641350"/>
            </a:xfrm>
            <a:prstGeom prst="rect">
              <a:avLst/>
            </a:prstGeom>
            <a:noFill/>
            <a:ln w="9525">
              <a:noFill/>
              <a:miter lim="800000"/>
              <a:headEnd/>
              <a:tailEnd/>
            </a:ln>
          </p:spPr>
          <p:txBody>
            <a:bodyPr>
              <a:spAutoFit/>
            </a:bodyPr>
            <a:lstStyle/>
            <a:p>
              <a:pPr algn="ctr">
                <a:spcBef>
                  <a:spcPct val="50000"/>
                </a:spcBef>
              </a:pPr>
              <a:r>
                <a:rPr lang="en-US">
                  <a:solidFill>
                    <a:schemeClr val="bg1"/>
                  </a:solidFill>
                </a:rPr>
                <a:t>Altered Synovium</a:t>
              </a:r>
            </a:p>
          </p:txBody>
        </p:sp>
        <p:sp>
          <p:nvSpPr>
            <p:cNvPr id="65" name="Line 15"/>
            <p:cNvSpPr>
              <a:spLocks noChangeShapeType="1"/>
            </p:cNvSpPr>
            <p:nvPr/>
          </p:nvSpPr>
          <p:spPr bwMode="auto">
            <a:xfrm flipH="1">
              <a:off x="3962400" y="3657600"/>
              <a:ext cx="1676400" cy="0"/>
            </a:xfrm>
            <a:prstGeom prst="line">
              <a:avLst/>
            </a:prstGeom>
            <a:noFill/>
            <a:ln w="38100">
              <a:solidFill>
                <a:srgbClr val="0066FF"/>
              </a:solidFill>
              <a:round/>
              <a:headEnd type="triangle" w="med" len="med"/>
              <a:tailEnd type="triangle" w="med" len="med"/>
            </a:ln>
          </p:spPr>
          <p:txBody>
            <a:bodyPr/>
            <a:lstStyle/>
            <a:p>
              <a:endParaRPr lang="en-US">
                <a:solidFill>
                  <a:schemeClr val="bg1"/>
                </a:solidFill>
              </a:endParaRPr>
            </a:p>
          </p:txBody>
        </p:sp>
        <p:sp>
          <p:nvSpPr>
            <p:cNvPr id="66" name="Line 24"/>
            <p:cNvSpPr>
              <a:spLocks noChangeShapeType="1"/>
            </p:cNvSpPr>
            <p:nvPr/>
          </p:nvSpPr>
          <p:spPr bwMode="auto">
            <a:xfrm flipH="1">
              <a:off x="533400" y="1905000"/>
              <a:ext cx="0" cy="762000"/>
            </a:xfrm>
            <a:prstGeom prst="line">
              <a:avLst/>
            </a:prstGeom>
            <a:noFill/>
            <a:ln w="38100">
              <a:solidFill>
                <a:srgbClr val="FF9933"/>
              </a:solidFill>
              <a:round/>
              <a:headEnd/>
              <a:tailEnd type="triangle" w="med" len="med"/>
            </a:ln>
          </p:spPr>
          <p:txBody>
            <a:bodyPr/>
            <a:lstStyle/>
            <a:p>
              <a:endParaRPr lang="en-US">
                <a:solidFill>
                  <a:schemeClr val="bg1"/>
                </a:solidFill>
              </a:endParaRPr>
            </a:p>
          </p:txBody>
        </p:sp>
        <p:sp>
          <p:nvSpPr>
            <p:cNvPr id="67" name="Line 24"/>
            <p:cNvSpPr>
              <a:spLocks noChangeShapeType="1"/>
            </p:cNvSpPr>
            <p:nvPr/>
          </p:nvSpPr>
          <p:spPr bwMode="auto">
            <a:xfrm>
              <a:off x="914400" y="3352800"/>
              <a:ext cx="609600" cy="304800"/>
            </a:xfrm>
            <a:prstGeom prst="line">
              <a:avLst/>
            </a:prstGeom>
            <a:noFill/>
            <a:ln w="38100">
              <a:solidFill>
                <a:schemeClr val="folHlink"/>
              </a:solidFill>
              <a:round/>
              <a:headEnd type="triangle" w="med" len="med"/>
              <a:tailEnd type="triangle" w="med" len="med"/>
            </a:ln>
          </p:spPr>
          <p:txBody>
            <a:bodyPr/>
            <a:lstStyle/>
            <a:p>
              <a:endParaRPr lang="en-US">
                <a:solidFill>
                  <a:schemeClr val="bg1"/>
                </a:solidFill>
              </a:endParaRPr>
            </a:p>
          </p:txBody>
        </p:sp>
        <p:sp>
          <p:nvSpPr>
            <p:cNvPr id="68" name="Line 24"/>
            <p:cNvSpPr>
              <a:spLocks noChangeShapeType="1"/>
            </p:cNvSpPr>
            <p:nvPr/>
          </p:nvSpPr>
          <p:spPr bwMode="auto">
            <a:xfrm>
              <a:off x="685800" y="3352800"/>
              <a:ext cx="1066800" cy="1600200"/>
            </a:xfrm>
            <a:prstGeom prst="line">
              <a:avLst/>
            </a:prstGeom>
            <a:noFill/>
            <a:ln w="38100">
              <a:solidFill>
                <a:schemeClr val="folHlink"/>
              </a:solidFill>
              <a:round/>
              <a:headEnd type="triangle" w="med" len="med"/>
              <a:tailEnd type="triangle" w="med" len="med"/>
            </a:ln>
          </p:spPr>
          <p:txBody>
            <a:bodyPr/>
            <a:lstStyle/>
            <a:p>
              <a:endParaRPr lang="en-US">
                <a:solidFill>
                  <a:schemeClr val="bg1"/>
                </a:solidFill>
              </a:endParaRPr>
            </a:p>
          </p:txBody>
        </p:sp>
        <p:sp>
          <p:nvSpPr>
            <p:cNvPr id="69" name="Line 67"/>
            <p:cNvSpPr>
              <a:spLocks noChangeShapeType="1"/>
            </p:cNvSpPr>
            <p:nvPr/>
          </p:nvSpPr>
          <p:spPr bwMode="auto">
            <a:xfrm>
              <a:off x="5562600" y="5943600"/>
              <a:ext cx="2971800" cy="0"/>
            </a:xfrm>
            <a:prstGeom prst="line">
              <a:avLst/>
            </a:prstGeom>
            <a:noFill/>
            <a:ln w="38100">
              <a:solidFill>
                <a:srgbClr val="E20000"/>
              </a:solidFill>
              <a:round/>
              <a:headEnd/>
              <a:tailEnd/>
            </a:ln>
            <a:effectLst/>
          </p:spPr>
          <p:txBody>
            <a:bodyPr/>
            <a:lstStyle/>
            <a:p>
              <a:endParaRPr lang="en-US">
                <a:solidFill>
                  <a:schemeClr val="bg1"/>
                </a:solidFill>
              </a:endParaRPr>
            </a:p>
          </p:txBody>
        </p:sp>
        <p:sp>
          <p:nvSpPr>
            <p:cNvPr id="70" name="Line 68"/>
            <p:cNvSpPr>
              <a:spLocks noChangeShapeType="1"/>
            </p:cNvSpPr>
            <p:nvPr/>
          </p:nvSpPr>
          <p:spPr bwMode="auto">
            <a:xfrm flipV="1">
              <a:off x="8534400" y="1371600"/>
              <a:ext cx="0" cy="4572000"/>
            </a:xfrm>
            <a:prstGeom prst="line">
              <a:avLst/>
            </a:prstGeom>
            <a:noFill/>
            <a:ln w="38100">
              <a:solidFill>
                <a:srgbClr val="E20000"/>
              </a:solidFill>
              <a:round/>
              <a:headEnd/>
              <a:tailEnd/>
            </a:ln>
            <a:effectLst/>
          </p:spPr>
          <p:txBody>
            <a:bodyPr/>
            <a:lstStyle/>
            <a:p>
              <a:endParaRPr lang="en-US">
                <a:solidFill>
                  <a:schemeClr val="bg1"/>
                </a:solidFill>
              </a:endParaRPr>
            </a:p>
          </p:txBody>
        </p:sp>
        <p:sp>
          <p:nvSpPr>
            <p:cNvPr id="71" name="Line 69"/>
            <p:cNvSpPr>
              <a:spLocks noChangeShapeType="1"/>
            </p:cNvSpPr>
            <p:nvPr/>
          </p:nvSpPr>
          <p:spPr bwMode="auto">
            <a:xfrm flipH="1">
              <a:off x="4419600" y="1371600"/>
              <a:ext cx="4114800" cy="0"/>
            </a:xfrm>
            <a:prstGeom prst="line">
              <a:avLst/>
            </a:prstGeom>
            <a:noFill/>
            <a:ln w="38100">
              <a:solidFill>
                <a:srgbClr val="E20000"/>
              </a:solidFill>
              <a:round/>
              <a:headEnd/>
              <a:tailEnd/>
            </a:ln>
            <a:effectLst/>
          </p:spPr>
          <p:txBody>
            <a:bodyPr/>
            <a:lstStyle/>
            <a:p>
              <a:endParaRPr lang="en-US">
                <a:solidFill>
                  <a:schemeClr val="bg1"/>
                </a:solidFill>
              </a:endParaRPr>
            </a:p>
          </p:txBody>
        </p:sp>
        <p:sp>
          <p:nvSpPr>
            <p:cNvPr id="72" name="Line 70"/>
            <p:cNvSpPr>
              <a:spLocks noChangeShapeType="1"/>
            </p:cNvSpPr>
            <p:nvPr/>
          </p:nvSpPr>
          <p:spPr bwMode="auto">
            <a:xfrm>
              <a:off x="4419600" y="1371600"/>
              <a:ext cx="0" cy="381000"/>
            </a:xfrm>
            <a:prstGeom prst="line">
              <a:avLst/>
            </a:prstGeom>
            <a:noFill/>
            <a:ln w="38100">
              <a:solidFill>
                <a:srgbClr val="E20000"/>
              </a:solidFill>
              <a:round/>
              <a:headEnd/>
              <a:tailEnd type="triangle" w="med" len="med"/>
            </a:ln>
            <a:effectLst/>
          </p:spPr>
          <p:txBody>
            <a:bodyPr/>
            <a:lstStyle/>
            <a:p>
              <a:endParaRPr lang="en-US">
                <a:solidFill>
                  <a:schemeClr val="bg1"/>
                </a:solidFill>
              </a:endParaRPr>
            </a:p>
          </p:txBody>
        </p:sp>
      </p:grpSp>
      <p:sp>
        <p:nvSpPr>
          <p:cNvPr id="3" name="Oval 2"/>
          <p:cNvSpPr/>
          <p:nvPr/>
        </p:nvSpPr>
        <p:spPr>
          <a:xfrm>
            <a:off x="3505200" y="1219200"/>
            <a:ext cx="2667000" cy="533400"/>
          </a:xfrm>
          <a:prstGeom prst="ellipse">
            <a:avLst/>
          </a:prstGeom>
          <a:noFill/>
          <a:ln w="508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 What?</a:t>
            </a:r>
            <a:endParaRPr lang="en-US" dirty="0"/>
          </a:p>
        </p:txBody>
      </p:sp>
      <p:sp>
        <p:nvSpPr>
          <p:cNvPr id="3" name="Content Placeholder 2"/>
          <p:cNvSpPr>
            <a:spLocks noGrp="1"/>
          </p:cNvSpPr>
          <p:nvPr>
            <p:ph idx="1"/>
          </p:nvPr>
        </p:nvSpPr>
        <p:spPr>
          <a:xfrm>
            <a:off x="457200" y="1600200"/>
            <a:ext cx="8458200" cy="4525963"/>
          </a:xfrm>
        </p:spPr>
        <p:txBody>
          <a:bodyPr/>
          <a:lstStyle/>
          <a:p>
            <a:r>
              <a:rPr lang="en-US" dirty="0" smtClean="0"/>
              <a:t>OA is not a simple disease</a:t>
            </a:r>
          </a:p>
          <a:p>
            <a:r>
              <a:rPr lang="en-US" dirty="0" smtClean="0"/>
              <a:t>OA has many causes</a:t>
            </a:r>
          </a:p>
          <a:p>
            <a:pPr lvl="1"/>
            <a:r>
              <a:rPr lang="en-US" dirty="0" smtClean="0"/>
              <a:t>Several pertinent to the sports medicine community</a:t>
            </a:r>
          </a:p>
          <a:p>
            <a:r>
              <a:rPr lang="en-US" dirty="0" smtClean="0"/>
              <a:t>OA is a disease of the whole joint &amp; person</a:t>
            </a:r>
          </a:p>
          <a:p>
            <a:r>
              <a:rPr lang="en-US" dirty="0" smtClean="0"/>
              <a:t>Treatments </a:t>
            </a:r>
            <a:r>
              <a:rPr lang="en-US" b="1" i="1" u="sng" dirty="0" smtClean="0"/>
              <a:t>may be</a:t>
            </a:r>
            <a:r>
              <a:rPr lang="en-US" dirty="0" smtClean="0"/>
              <a:t> more effective if initiated before a point of no return</a:t>
            </a:r>
          </a:p>
          <a:p>
            <a:r>
              <a:rPr lang="en-US" dirty="0" smtClean="0"/>
              <a:t>Individualized approaches of management</a:t>
            </a:r>
          </a:p>
          <a:p>
            <a:r>
              <a:rPr lang="en-US" dirty="0" smtClean="0"/>
              <a:t>We have a lot to learn</a:t>
            </a:r>
            <a:endParaRPr lang="en-US" dirty="0"/>
          </a:p>
        </p:txBody>
      </p:sp>
      <p:sp>
        <p:nvSpPr>
          <p:cNvPr id="4" name="Content Placeholder 3"/>
          <p:cNvSpPr>
            <a:spLocks noGrp="1"/>
          </p:cNvSpPr>
          <p:nvPr>
            <p:ph idx="13"/>
          </p:nvPr>
        </p:nvSpPr>
        <p:spPr/>
        <p:txBody>
          <a:bodyPr/>
          <a:lstStyle/>
          <a:p>
            <a:endParaRPr lang="en-US"/>
          </a:p>
        </p:txBody>
      </p:sp>
    </p:spTree>
    <p:extLst>
      <p:ext uri="{BB962C8B-B14F-4D97-AF65-F5344CB8AC3E}">
        <p14:creationId xmlns:p14="http://schemas.microsoft.com/office/powerpoint/2010/main" val="381584857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a:t>
            </a:r>
            <a:endParaRPr lang="en-US" dirty="0"/>
          </a:p>
        </p:txBody>
      </p:sp>
      <p:sp>
        <p:nvSpPr>
          <p:cNvPr id="3" name="Content Placeholder 2"/>
          <p:cNvSpPr>
            <a:spLocks noGrp="1"/>
          </p:cNvSpPr>
          <p:nvPr>
            <p:ph idx="1"/>
          </p:nvPr>
        </p:nvSpPr>
        <p:spPr>
          <a:xfrm>
            <a:off x="457200" y="1600200"/>
            <a:ext cx="6096000" cy="4525963"/>
          </a:xfrm>
        </p:spPr>
        <p:txBody>
          <a:bodyPr/>
          <a:lstStyle/>
          <a:p>
            <a:r>
              <a:rPr lang="en-US" dirty="0" smtClean="0"/>
              <a:t>Sometimes figuring out the pathways can be tricky.</a:t>
            </a:r>
            <a:endParaRPr lang="en-US" dirty="0"/>
          </a:p>
        </p:txBody>
      </p:sp>
      <p:sp>
        <p:nvSpPr>
          <p:cNvPr id="4" name="Content Placeholder 3"/>
          <p:cNvSpPr>
            <a:spLocks noGrp="1"/>
          </p:cNvSpPr>
          <p:nvPr>
            <p:ph idx="13"/>
          </p:nvPr>
        </p:nvSpPr>
        <p:spPr/>
        <p:txBody>
          <a:bodyPr/>
          <a:lstStyle/>
          <a:p>
            <a:endParaRPr lang="en-US"/>
          </a:p>
        </p:txBody>
      </p:sp>
      <p:pic>
        <p:nvPicPr>
          <p:cNvPr id="4098" name="Picture 2" descr="C:\Users\Owner\Desktop\Dropbox\- My Pictures\Road Trip 2009-New England\Road Signs ME 2009-1.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9687" r="40626"/>
          <a:stretch/>
        </p:blipFill>
        <p:spPr bwMode="auto">
          <a:xfrm>
            <a:off x="6553200" y="1066800"/>
            <a:ext cx="2171700" cy="5486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715874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err="1" smtClean="0"/>
              <a:t>Aigner</a:t>
            </a:r>
            <a:r>
              <a:rPr lang="en-US" dirty="0" smtClean="0"/>
              <a:t> 2012</a:t>
            </a:r>
            <a:endParaRPr lang="en-US" dirty="0"/>
          </a:p>
        </p:txBody>
      </p:sp>
      <p:sp>
        <p:nvSpPr>
          <p:cNvPr id="4" name="Content Placeholder 3"/>
          <p:cNvSpPr>
            <a:spLocks noGrp="1"/>
          </p:cNvSpPr>
          <p:nvPr>
            <p:ph idx="13"/>
          </p:nvPr>
        </p:nvSpPr>
        <p:spPr/>
        <p:txBody>
          <a:bodyPr/>
          <a:lstStyle/>
          <a:p>
            <a:endParaRPr lang="en-US"/>
          </a:p>
        </p:txBody>
      </p:sp>
      <p:pic>
        <p:nvPicPr>
          <p:cNvPr id="2050" name="Picture 2"/>
          <p:cNvPicPr>
            <a:picLocks noChangeAspect="1" noChangeArrowheads="1"/>
          </p:cNvPicPr>
          <p:nvPr/>
        </p:nvPicPr>
        <p:blipFill>
          <a:blip r:embed="rId3" cstate="print"/>
          <a:srcRect/>
          <a:stretch>
            <a:fillRect/>
          </a:stretch>
        </p:blipFill>
        <p:spPr bwMode="auto">
          <a:xfrm>
            <a:off x="2362200" y="1695450"/>
            <a:ext cx="6746061" cy="50101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Local or Global Osteoarthritis</a:t>
            </a:r>
            <a:endParaRPr lang="en-US" dirty="0"/>
          </a:p>
        </p:txBody>
      </p:sp>
      <p:sp>
        <p:nvSpPr>
          <p:cNvPr id="3" name="Content Placeholder 2"/>
          <p:cNvSpPr>
            <a:spLocks noGrp="1"/>
          </p:cNvSpPr>
          <p:nvPr>
            <p:ph idx="1"/>
          </p:nvPr>
        </p:nvSpPr>
        <p:spPr/>
        <p:txBody>
          <a:bodyPr>
            <a:normAutofit lnSpcReduction="10000"/>
          </a:bodyPr>
          <a:lstStyle/>
          <a:p>
            <a:r>
              <a:rPr lang="en-US" dirty="0" smtClean="0"/>
              <a:t>Some patients may exhibit a predisposition for global osteoarthritis</a:t>
            </a:r>
          </a:p>
          <a:p>
            <a:pPr lvl="1"/>
            <a:r>
              <a:rPr lang="en-US" dirty="0" smtClean="0"/>
              <a:t>Note </a:t>
            </a:r>
            <a:r>
              <a:rPr lang="en-US" dirty="0" err="1" smtClean="0"/>
              <a:t>framingham</a:t>
            </a:r>
            <a:r>
              <a:rPr lang="en-US" dirty="0" smtClean="0"/>
              <a:t> results/</a:t>
            </a:r>
            <a:r>
              <a:rPr lang="en-US" dirty="0"/>
              <a:t>I</a:t>
            </a:r>
            <a:r>
              <a:rPr lang="en-US" dirty="0" smtClean="0"/>
              <a:t>da’s hand data/Amanda’s race data</a:t>
            </a:r>
          </a:p>
          <a:p>
            <a:pPr lvl="1"/>
            <a:endParaRPr lang="en-US" dirty="0"/>
          </a:p>
          <a:p>
            <a:r>
              <a:rPr lang="en-US" dirty="0" smtClean="0"/>
              <a:t>Some patients may only present with local (joint-specific) osteoarthritis</a:t>
            </a:r>
          </a:p>
          <a:p>
            <a:pPr lvl="1"/>
            <a:r>
              <a:rPr lang="en-US" dirty="0" smtClean="0"/>
              <a:t>E.g., post-traumatic osteoarthritis,  abnormal hip shape</a:t>
            </a:r>
            <a:endParaRPr lang="en-US" dirty="0"/>
          </a:p>
        </p:txBody>
      </p:sp>
      <p:sp>
        <p:nvSpPr>
          <p:cNvPr id="4" name="Content Placeholder 3"/>
          <p:cNvSpPr>
            <a:spLocks noGrp="1"/>
          </p:cNvSpPr>
          <p:nvPr>
            <p:ph idx="13"/>
          </p:nvPr>
        </p:nvSpPr>
        <p:spPr/>
        <p:txBody>
          <a:bodyPr/>
          <a:lstStyle/>
          <a:p>
            <a:endParaRPr lang="en-US"/>
          </a:p>
        </p:txBody>
      </p:sp>
    </p:spTree>
    <p:extLst>
      <p:ext uri="{BB962C8B-B14F-4D97-AF65-F5344CB8AC3E}">
        <p14:creationId xmlns:p14="http://schemas.microsoft.com/office/powerpoint/2010/main" val="306571656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1997</TotalTime>
  <Words>6079</Words>
  <Application>Microsoft Office PowerPoint</Application>
  <PresentationFormat>On-screen Show (4:3)</PresentationFormat>
  <Paragraphs>628</Paragraphs>
  <Slides>43</Slides>
  <Notes>43</Notes>
  <HiddenSlides>0</HiddenSlides>
  <MMClips>0</MMClip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Office Theme</vt:lpstr>
      <vt:lpstr>The Development &amp; Progression of OA: A Path to Joint Failure</vt:lpstr>
      <vt:lpstr>Overview</vt:lpstr>
      <vt:lpstr>Definition</vt:lpstr>
      <vt:lpstr>Definition</vt:lpstr>
      <vt:lpstr>Potential Risk Factors</vt:lpstr>
      <vt:lpstr>Linking Biomechanics+Biochemisty</vt:lpstr>
      <vt:lpstr>An Alternative View</vt:lpstr>
      <vt:lpstr>Incidence of OA as We Age</vt:lpstr>
      <vt:lpstr>Standard Warranty</vt:lpstr>
      <vt:lpstr>Onset of Osteoarthritis</vt:lpstr>
      <vt:lpstr>How Does OA Begin?</vt:lpstr>
      <vt:lpstr>Genesis Theory of Phenotypes</vt:lpstr>
      <vt:lpstr>Does the Cause Matter?</vt:lpstr>
      <vt:lpstr>Early-Stage OA: Bone</vt:lpstr>
      <vt:lpstr>Progression: Bone</vt:lpstr>
      <vt:lpstr>Progression: Bone</vt:lpstr>
      <vt:lpstr>Progression: Bone</vt:lpstr>
      <vt:lpstr>Progression: Bone</vt:lpstr>
      <vt:lpstr>Early-Stage OA: Bone</vt:lpstr>
      <vt:lpstr>Progression: Bone</vt:lpstr>
      <vt:lpstr>Early-Stage OA: Cartilage</vt:lpstr>
      <vt:lpstr>Early-Stage OA: Cartilage</vt:lpstr>
      <vt:lpstr>Progression: Cartilage</vt:lpstr>
      <vt:lpstr>Progression: Cartilage</vt:lpstr>
      <vt:lpstr>Progression: Cartilage</vt:lpstr>
      <vt:lpstr>Early-Stage OA: Synovium</vt:lpstr>
      <vt:lpstr>Progression: Synovium</vt:lpstr>
      <vt:lpstr>Progression: Synovium</vt:lpstr>
      <vt:lpstr>Progression: Synovium</vt:lpstr>
      <vt:lpstr>Progression: Synovial Fluid</vt:lpstr>
      <vt:lpstr>Progression: Synovial Fluid</vt:lpstr>
      <vt:lpstr>Early-Stage OA &amp; Progression: Other</vt:lpstr>
      <vt:lpstr>Progression: Symptoms</vt:lpstr>
      <vt:lpstr>Progression: Symptoms</vt:lpstr>
      <vt:lpstr>Progression: The Whole Patient</vt:lpstr>
      <vt:lpstr>Progression: The Whole Patient</vt:lpstr>
      <vt:lpstr>Point of No Return?</vt:lpstr>
      <vt:lpstr>End-Stage OA: Joint Failure</vt:lpstr>
      <vt:lpstr>Summary: OA Onset &amp; Progression</vt:lpstr>
      <vt:lpstr>So What?</vt:lpstr>
      <vt:lpstr>Thank You!</vt:lpstr>
      <vt:lpstr>PowerPoint Presentation</vt:lpstr>
      <vt:lpstr>Local or Global Osteoarthritis</vt:lpstr>
    </vt:vector>
  </TitlesOfParts>
  <Company>Tufts Medical Center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Development &amp; Progression of OA: A Path to Joint Failure</dc:title>
  <dc:creator>Jeffrey Driban</dc:creator>
  <cp:lastModifiedBy>Jeffrey Driban</cp:lastModifiedBy>
  <cp:revision>182</cp:revision>
  <dcterms:created xsi:type="dcterms:W3CDTF">2011-12-28T14:19:25Z</dcterms:created>
  <dcterms:modified xsi:type="dcterms:W3CDTF">2013-09-26T19:56:31Z</dcterms:modified>
</cp:coreProperties>
</file>