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326" r:id="rId3"/>
    <p:sldId id="308" r:id="rId4"/>
    <p:sldId id="327" r:id="rId5"/>
    <p:sldId id="309" r:id="rId6"/>
    <p:sldId id="310" r:id="rId7"/>
    <p:sldId id="339" r:id="rId8"/>
    <p:sldId id="344" r:id="rId9"/>
    <p:sldId id="314" r:id="rId10"/>
    <p:sldId id="328" r:id="rId11"/>
    <p:sldId id="332" r:id="rId12"/>
    <p:sldId id="335" r:id="rId13"/>
    <p:sldId id="316" r:id="rId14"/>
    <p:sldId id="337" r:id="rId15"/>
    <p:sldId id="319" r:id="rId16"/>
    <p:sldId id="346" r:id="rId17"/>
    <p:sldId id="336" r:id="rId18"/>
    <p:sldId id="338" r:id="rId19"/>
    <p:sldId id="331" r:id="rId20"/>
    <p:sldId id="322" r:id="rId21"/>
    <p:sldId id="325" r:id="rId22"/>
    <p:sldId id="324" r:id="rId23"/>
    <p:sldId id="323" r:id="rId24"/>
    <p:sldId id="340" r:id="rId25"/>
    <p:sldId id="333" r:id="rId26"/>
    <p:sldId id="341" r:id="rId27"/>
    <p:sldId id="342" r:id="rId28"/>
    <p:sldId id="343" r:id="rId29"/>
    <p:sldId id="317" r:id="rId30"/>
    <p:sldId id="330" r:id="rId31"/>
    <p:sldId id="345" r:id="rId32"/>
    <p:sldId id="347" r:id="rId33"/>
    <p:sldId id="348"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DB8"/>
    <a:srgbClr val="0035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19" autoAdjust="0"/>
    <p:restoredTop sz="52234" autoAdjust="0"/>
  </p:normalViewPr>
  <p:slideViewPr>
    <p:cSldViewPr>
      <p:cViewPr varScale="1">
        <p:scale>
          <a:sx n="55" d="100"/>
          <a:sy n="55" d="100"/>
        </p:scale>
        <p:origin x="-82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5" d="100"/>
          <a:sy n="75" d="100"/>
        </p:scale>
        <p:origin x="-2970"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plotArea>
      <c:layout>
        <c:manualLayout>
          <c:layoutTarget val="inner"/>
          <c:xMode val="edge"/>
          <c:yMode val="edge"/>
          <c:x val="0.34356602994070479"/>
          <c:y val="0.17785765649156871"/>
          <c:w val="0.60686995722756965"/>
          <c:h val="0.6628601733002556"/>
        </c:manualLayout>
      </c:layout>
      <c:barChart>
        <c:barDir val="bar"/>
        <c:grouping val="percentStacked"/>
        <c:varyColors val="0"/>
        <c:ser>
          <c:idx val="0"/>
          <c:order val="0"/>
          <c:tx>
            <c:strRef>
              <c:f>Sheet1!$B$1</c:f>
              <c:strCache>
                <c:ptCount val="1"/>
                <c:pt idx="0">
                  <c:v>“BML Regression”
(Range: -12.7 to -0.8 cm^3)</c:v>
                </c:pt>
              </c:strCache>
            </c:strRef>
          </c:tx>
          <c:spPr>
            <a:solidFill>
              <a:schemeClr val="tx2">
                <a:lumMod val="60000"/>
                <a:lumOff val="40000"/>
              </a:schemeClr>
            </a:solidFill>
          </c:spPr>
          <c:invertIfNegative val="0"/>
          <c:cat>
            <c:strRef>
              <c:f>Sheet1!$A$2:$A$4</c:f>
              <c:strCache>
                <c:ptCount val="3"/>
                <c:pt idx="0">
                  <c:v> “No or Small BML Volume”
(Range: 0.1 to 1.0 cm^3)</c:v>
                </c:pt>
                <c:pt idx="1">
                  <c:v> “Moderate BML Volume”
(Range: 1.0 to 2.7 cm^3)</c:v>
                </c:pt>
                <c:pt idx="2">
                  <c:v> “Large BML Volume”
(Range: 2.7 to 15.5 cm^3)</c:v>
                </c:pt>
              </c:strCache>
            </c:strRef>
          </c:cat>
          <c:val>
            <c:numRef>
              <c:f>Sheet1!$B$2:$B$4</c:f>
              <c:numCache>
                <c:formatCode>General</c:formatCode>
                <c:ptCount val="3"/>
                <c:pt idx="0">
                  <c:v>0</c:v>
                </c:pt>
                <c:pt idx="1">
                  <c:v>17.8</c:v>
                </c:pt>
                <c:pt idx="2">
                  <c:v>57</c:v>
                </c:pt>
              </c:numCache>
            </c:numRef>
          </c:val>
        </c:ser>
        <c:ser>
          <c:idx val="1"/>
          <c:order val="1"/>
          <c:tx>
            <c:strRef>
              <c:f>Sheet1!$C$1</c:f>
              <c:strCache>
                <c:ptCount val="1"/>
                <c:pt idx="0">
                  <c:v>“Minimal or No BML Change”
(Range: -0.8 to 0.4 cm^3)
(Middle 2 Quartiles Collapsed)
</c:v>
                </c:pt>
              </c:strCache>
            </c:strRef>
          </c:tx>
          <c:spPr>
            <a:solidFill>
              <a:srgbClr val="FFC000"/>
            </a:solidFill>
          </c:spPr>
          <c:invertIfNegative val="0"/>
          <c:cat>
            <c:strRef>
              <c:f>Sheet1!$A$2:$A$4</c:f>
              <c:strCache>
                <c:ptCount val="3"/>
                <c:pt idx="0">
                  <c:v> “No or Small BML Volume”
(Range: 0.1 to 1.0 cm^3)</c:v>
                </c:pt>
                <c:pt idx="1">
                  <c:v> “Moderate BML Volume”
(Range: 1.0 to 2.7 cm^3)</c:v>
                </c:pt>
                <c:pt idx="2">
                  <c:v> “Large BML Volume”
(Range: 2.7 to 15.5 cm^3)</c:v>
                </c:pt>
              </c:strCache>
            </c:strRef>
          </c:cat>
          <c:val>
            <c:numRef>
              <c:f>Sheet1!$C$2:$C$4</c:f>
              <c:numCache>
                <c:formatCode>General</c:formatCode>
                <c:ptCount val="3"/>
                <c:pt idx="0">
                  <c:v>80.599999999999994</c:v>
                </c:pt>
                <c:pt idx="1">
                  <c:v>50.4</c:v>
                </c:pt>
                <c:pt idx="2">
                  <c:v>19.3</c:v>
                </c:pt>
              </c:numCache>
            </c:numRef>
          </c:val>
        </c:ser>
        <c:ser>
          <c:idx val="2"/>
          <c:order val="2"/>
          <c:tx>
            <c:strRef>
              <c:f>Sheet1!$D$1</c:f>
              <c:strCache>
                <c:ptCount val="1"/>
                <c:pt idx="0">
                  <c:v>“BML Progression”
(Range: 0.4 to 10.2 cm^3)</c:v>
                </c:pt>
              </c:strCache>
            </c:strRef>
          </c:tx>
          <c:spPr>
            <a:solidFill>
              <a:srgbClr val="C00000"/>
            </a:solidFill>
          </c:spPr>
          <c:invertIfNegative val="0"/>
          <c:cat>
            <c:strRef>
              <c:f>Sheet1!$A$2:$A$4</c:f>
              <c:strCache>
                <c:ptCount val="3"/>
                <c:pt idx="0">
                  <c:v> “No or Small BML Volume”
(Range: 0.1 to 1.0 cm^3)</c:v>
                </c:pt>
                <c:pt idx="1">
                  <c:v> “Moderate BML Volume”
(Range: 1.0 to 2.7 cm^3)</c:v>
                </c:pt>
                <c:pt idx="2">
                  <c:v> “Large BML Volume”
(Range: 2.7 to 15.5 cm^3)</c:v>
                </c:pt>
              </c:strCache>
            </c:strRef>
          </c:cat>
          <c:val>
            <c:numRef>
              <c:f>Sheet1!$D$2:$D$4</c:f>
              <c:numCache>
                <c:formatCode>General</c:formatCode>
                <c:ptCount val="3"/>
                <c:pt idx="0">
                  <c:v>19.399999999999999</c:v>
                </c:pt>
                <c:pt idx="1">
                  <c:v>31.9</c:v>
                </c:pt>
                <c:pt idx="2">
                  <c:v>23.7</c:v>
                </c:pt>
              </c:numCache>
            </c:numRef>
          </c:val>
        </c:ser>
        <c:dLbls>
          <c:showLegendKey val="0"/>
          <c:showVal val="0"/>
          <c:showCatName val="0"/>
          <c:showSerName val="0"/>
          <c:showPercent val="0"/>
          <c:showBubbleSize val="0"/>
        </c:dLbls>
        <c:gapWidth val="150"/>
        <c:overlap val="100"/>
        <c:axId val="102031360"/>
        <c:axId val="102032896"/>
      </c:barChart>
      <c:catAx>
        <c:axId val="102031360"/>
        <c:scaling>
          <c:orientation val="maxMin"/>
        </c:scaling>
        <c:delete val="0"/>
        <c:axPos val="l"/>
        <c:majorTickMark val="out"/>
        <c:minorTickMark val="none"/>
        <c:tickLblPos val="nextTo"/>
        <c:txPr>
          <a:bodyPr/>
          <a:lstStyle/>
          <a:p>
            <a:pPr>
              <a:defRPr sz="1600"/>
            </a:pPr>
            <a:endParaRPr lang="en-US"/>
          </a:p>
        </c:txPr>
        <c:crossAx val="102032896"/>
        <c:crosses val="autoZero"/>
        <c:auto val="1"/>
        <c:lblAlgn val="ctr"/>
        <c:lblOffset val="100"/>
        <c:noMultiLvlLbl val="0"/>
      </c:catAx>
      <c:valAx>
        <c:axId val="102032896"/>
        <c:scaling>
          <c:orientation val="minMax"/>
        </c:scaling>
        <c:delete val="0"/>
        <c:axPos val="t"/>
        <c:majorGridlines/>
        <c:numFmt formatCode="0%" sourceLinked="1"/>
        <c:majorTickMark val="out"/>
        <c:minorTickMark val="none"/>
        <c:tickLblPos val="nextTo"/>
        <c:txPr>
          <a:bodyPr/>
          <a:lstStyle/>
          <a:p>
            <a:pPr>
              <a:defRPr sz="1600"/>
            </a:pPr>
            <a:endParaRPr lang="en-US"/>
          </a:p>
        </c:txPr>
        <c:crossAx val="102031360"/>
        <c:crosses val="autoZero"/>
        <c:crossBetween val="between"/>
      </c:valAx>
    </c:plotArea>
    <c:legend>
      <c:legendPos val="b"/>
      <c:layout>
        <c:manualLayout>
          <c:xMode val="edge"/>
          <c:yMode val="edge"/>
          <c:x val="1.792821036259365E-2"/>
          <c:y val="0.84818879660590374"/>
          <c:w val="0.95488432001555368"/>
          <c:h val="0.15181120339409718"/>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976CDC6-0341-4AB1-B059-7E6BF97C5DE6}" type="datetimeFigureOut">
              <a:rPr lang="en-US" smtClean="0"/>
              <a:pPr/>
              <a:t>4/19/2013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340C09E-F283-4859-B67E-5C994BDB467D}" type="slidenum">
              <a:rPr lang="en-US" smtClean="0"/>
              <a:pPr/>
              <a:t>‹#›</a:t>
            </a:fld>
            <a:endParaRPr lang="en-US" dirty="0"/>
          </a:p>
        </p:txBody>
      </p:sp>
    </p:spTree>
    <p:extLst>
      <p:ext uri="{BB962C8B-B14F-4D97-AF65-F5344CB8AC3E}">
        <p14:creationId xmlns:p14="http://schemas.microsoft.com/office/powerpoint/2010/main" val="322679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492F985-02B6-42C3-8BC5-1932D3483B3C}" type="datetimeFigureOut">
              <a:rPr lang="en-US" smtClean="0"/>
              <a:pPr/>
              <a:t>4/19/2013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06E08F4-CA23-4CBB-9DF4-9F3249557487}" type="slidenum">
              <a:rPr lang="en-US" smtClean="0"/>
              <a:pPr/>
              <a:t>‹#›</a:t>
            </a:fld>
            <a:endParaRPr lang="en-US" dirty="0"/>
          </a:p>
        </p:txBody>
      </p:sp>
    </p:spTree>
    <p:extLst>
      <p:ext uri="{BB962C8B-B14F-4D97-AF65-F5344CB8AC3E}">
        <p14:creationId xmlns:p14="http://schemas.microsoft.com/office/powerpoint/2010/main" val="365116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Good afternoon, it is a pleasure to be here</a:t>
            </a:r>
            <a:r>
              <a:rPr lang="en-US" sz="1600" baseline="0" dirty="0" smtClean="0"/>
              <a:t> today and to have the opportunity</a:t>
            </a:r>
            <a:r>
              <a:rPr lang="en-US" sz="1600" dirty="0" smtClean="0"/>
              <a:t> </a:t>
            </a:r>
            <a:r>
              <a:rPr lang="en-US" sz="1600" baseline="0" dirty="0" smtClean="0"/>
              <a:t>to discuss our abstract.</a:t>
            </a:r>
          </a:p>
          <a:p>
            <a:endParaRPr lang="en-US" sz="1600" baseline="0" dirty="0" smtClean="0"/>
          </a:p>
          <a:p>
            <a:r>
              <a:rPr lang="en-US" sz="1600" dirty="0" smtClean="0"/>
              <a:t>(:05)</a:t>
            </a:r>
            <a:endParaRPr lang="en-US" sz="16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a:t>
            </a:fld>
            <a:endParaRPr lang="en-US" dirty="0"/>
          </a:p>
        </p:txBody>
      </p:sp>
    </p:spTree>
    <p:extLst>
      <p:ext uri="{BB962C8B-B14F-4D97-AF65-F5344CB8AC3E}">
        <p14:creationId xmlns:p14="http://schemas.microsoft.com/office/powerpoint/2010/main" val="2900673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Before we get started I’d like briefly acknowledge my coauthors and note t</a:t>
            </a:r>
            <a:r>
              <a:rPr lang="en-US" sz="1600" dirty="0" smtClean="0"/>
              <a:t>hat none of the authors have any conflicts of interest related</a:t>
            </a:r>
            <a:r>
              <a:rPr lang="en-US" sz="1600" baseline="0" dirty="0" smtClean="0"/>
              <a:t> to this work.</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9 sec (14 sec)</a:t>
            </a:r>
            <a:endParaRPr lang="en-US" sz="16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a:t>
            </a:fld>
            <a:endParaRPr lang="en-US" dirty="0"/>
          </a:p>
        </p:txBody>
      </p:sp>
    </p:spTree>
    <p:extLst>
      <p:ext uri="{BB962C8B-B14F-4D97-AF65-F5344CB8AC3E}">
        <p14:creationId xmlns:p14="http://schemas.microsoft.com/office/powerpoint/2010/main" val="2196134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267200"/>
            <a:ext cx="5608320" cy="4419600"/>
          </a:xfrm>
        </p:spPr>
        <p:txBody>
          <a:bodyPr>
            <a:noAutofit/>
          </a:bodyPr>
          <a:lstStyle/>
          <a:p>
            <a:r>
              <a:rPr lang="en-US" sz="1600" kern="1200" dirty="0" smtClean="0">
                <a:solidFill>
                  <a:schemeClr val="tx1"/>
                </a:solidFill>
                <a:latin typeface="+mn-lt"/>
                <a:ea typeface="+mn-ea"/>
                <a:cs typeface="+mn-cs"/>
              </a:rPr>
              <a:t>Bone marrow lesions or BMLs which are common MR imaging findings in osteoarthritis are characterized as areas of high-signal intensity on fat suppressed MR images</a:t>
            </a:r>
            <a:r>
              <a:rPr lang="en-US" sz="1600" kern="1200" baseline="0" dirty="0" smtClean="0">
                <a:solidFill>
                  <a:schemeClr val="tx1"/>
                </a:solidFill>
                <a:latin typeface="+mn-lt"/>
                <a:ea typeface="+mn-ea"/>
                <a:cs typeface="+mn-cs"/>
              </a:rPr>
              <a:t> as you can see in this image.</a:t>
            </a: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These lesions have</a:t>
            </a:r>
            <a:r>
              <a:rPr lang="en-US" sz="1600" kern="1200" baseline="0" dirty="0" smtClean="0">
                <a:solidFill>
                  <a:schemeClr val="tx1"/>
                </a:solidFill>
                <a:latin typeface="+mn-lt"/>
                <a:ea typeface="+mn-ea"/>
                <a:cs typeface="+mn-cs"/>
              </a:rPr>
              <a:t> garnered a lot of attention because they are </a:t>
            </a:r>
            <a:r>
              <a:rPr lang="en-US" sz="1600" kern="1200" dirty="0" smtClean="0">
                <a:solidFill>
                  <a:schemeClr val="tx1"/>
                </a:solidFill>
                <a:latin typeface="+mn-lt"/>
                <a:ea typeface="+mn-ea"/>
                <a:cs typeface="+mn-cs"/>
              </a:rPr>
              <a:t>associated with OA pain and severity as well as predictive of OA progression. </a:t>
            </a:r>
          </a:p>
          <a:p>
            <a:endParaRPr lang="en-US" sz="1600" kern="1200" dirty="0" smtClean="0">
              <a:solidFill>
                <a:schemeClr val="tx1"/>
              </a:solidFill>
              <a:latin typeface="+mn-lt"/>
              <a:ea typeface="+mn-ea"/>
              <a:cs typeface="+mn-cs"/>
            </a:endParaRPr>
          </a:p>
          <a:p>
            <a:r>
              <a:rPr lang="en-US" sz="1600" kern="1200" dirty="0" smtClean="0">
                <a:latin typeface="+mn-lt"/>
                <a:ea typeface="+mn-ea"/>
                <a:cs typeface="+mn-cs"/>
              </a:rPr>
              <a:t>Furthermore, longitudinal </a:t>
            </a:r>
            <a:r>
              <a:rPr lang="en-US" sz="1600" kern="1200" dirty="0" smtClean="0">
                <a:effectLst/>
                <a:latin typeface="+mn-lt"/>
                <a:ea typeface="+mn-ea"/>
                <a:cs typeface="+mn-cs"/>
              </a:rPr>
              <a:t>studies have suggested that incident BMLs and increases in BML size</a:t>
            </a:r>
            <a:r>
              <a:rPr lang="en-US" sz="1600" kern="1200" baseline="0" dirty="0" smtClean="0">
                <a:effectLst/>
                <a:latin typeface="+mn-lt"/>
                <a:ea typeface="+mn-ea"/>
                <a:cs typeface="+mn-cs"/>
              </a:rPr>
              <a:t> </a:t>
            </a:r>
            <a:r>
              <a:rPr lang="en-US" sz="1600" kern="1200" dirty="0" smtClean="0">
                <a:effectLst/>
                <a:latin typeface="+mn-lt"/>
                <a:ea typeface="+mn-ea"/>
                <a:cs typeface="+mn-cs"/>
              </a:rPr>
              <a:t>were associated with cartilage loss.</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:30</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Felson: 24% of the sample had radiographic knee OA</a:t>
            </a:r>
          </a:p>
          <a:p>
            <a:r>
              <a:rPr lang="en-US" sz="1400" kern="1200" dirty="0" smtClean="0">
                <a:solidFill>
                  <a:schemeClr val="tx1"/>
                </a:solidFill>
                <a:effectLst/>
                <a:latin typeface="+mn-lt"/>
                <a:ea typeface="+mn-ea"/>
                <a:cs typeface="+mn-cs"/>
              </a:rPr>
              <a:t>Dore:</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based on the maximum cross-sectional BML area,</a:t>
            </a:r>
            <a:endParaRPr lang="en-US" sz="14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a:t>
            </a:fld>
            <a:endParaRPr lang="en-US" dirty="0"/>
          </a:p>
        </p:txBody>
      </p:sp>
    </p:spTree>
    <p:extLst>
      <p:ext uri="{BB962C8B-B14F-4D97-AF65-F5344CB8AC3E}">
        <p14:creationId xmlns:p14="http://schemas.microsoft.com/office/powerpoint/2010/main" val="327431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kern="1200" baseline="0" dirty="0" smtClean="0">
                <a:solidFill>
                  <a:schemeClr val="tx1"/>
                </a:solidFill>
                <a:latin typeface="+mn-lt"/>
                <a:ea typeface="+mn-ea"/>
                <a:cs typeface="+mn-cs"/>
              </a:rPr>
              <a:t>Based on these associations, BML size may be an important imaging biomarker for clinical trials and reducing BML size may be an important therapeutic goal for disease modification. </a:t>
            </a:r>
          </a:p>
          <a:p>
            <a:endParaRPr lang="en-US" sz="1600" dirty="0" smtClean="0"/>
          </a:p>
          <a:p>
            <a:r>
              <a:rPr lang="en-US" sz="1600" kern="1200" baseline="0" dirty="0" smtClean="0">
                <a:solidFill>
                  <a:schemeClr val="tx1"/>
                </a:solidFill>
                <a:latin typeface="+mn-lt"/>
                <a:ea typeface="+mn-ea"/>
                <a:cs typeface="+mn-cs"/>
              </a:rPr>
              <a:t>But for BMLs to function in these roles, changes in their size should reflect changes in disease activity; however, data on the relationship between change in BML size and structural progression are inconsistent.</a:t>
            </a:r>
          </a:p>
          <a:p>
            <a:endParaRPr lang="en-US" sz="1600" kern="1200" baseline="0" dirty="0" smtClean="0">
              <a:solidFill>
                <a:schemeClr val="tx1"/>
              </a:solidFill>
              <a:latin typeface="+mn-lt"/>
              <a:ea typeface="+mn-ea"/>
              <a:cs typeface="+mn-cs"/>
            </a:endParaRPr>
          </a:p>
          <a:p>
            <a:r>
              <a:rPr lang="en-US" sz="1600" kern="1200" baseline="0" dirty="0" smtClean="0">
                <a:solidFill>
                  <a:schemeClr val="tx1"/>
                </a:solidFill>
                <a:latin typeface="+mn-lt"/>
                <a:ea typeface="+mn-ea"/>
                <a:cs typeface="+mn-cs"/>
              </a:rPr>
              <a:t>:27</a:t>
            </a:r>
          </a:p>
          <a:p>
            <a:r>
              <a:rPr lang="en-US" sz="1600" kern="1200" baseline="0" dirty="0" smtClean="0">
                <a:solidFill>
                  <a:schemeClr val="tx1"/>
                </a:solidFill>
                <a:latin typeface="+mn-lt"/>
                <a:ea typeface="+mn-ea"/>
                <a:cs typeface="+mn-cs"/>
              </a:rPr>
              <a:t>(1:10)</a:t>
            </a:r>
          </a:p>
        </p:txBody>
      </p:sp>
      <p:sp>
        <p:nvSpPr>
          <p:cNvPr id="4" name="Slide Number Placeholder 3"/>
          <p:cNvSpPr>
            <a:spLocks noGrp="1"/>
          </p:cNvSpPr>
          <p:nvPr>
            <p:ph type="sldNum" sz="quarter" idx="10"/>
          </p:nvPr>
        </p:nvSpPr>
        <p:spPr/>
        <p:txBody>
          <a:bodyPr/>
          <a:lstStyle/>
          <a:p>
            <a:fld id="{506E08F4-CA23-4CBB-9DF4-9F3249557487}" type="slidenum">
              <a:rPr lang="en-US" smtClean="0"/>
              <a:pPr/>
              <a:t>4</a:t>
            </a:fld>
            <a:endParaRPr lang="en-US" dirty="0"/>
          </a:p>
        </p:txBody>
      </p:sp>
    </p:spTree>
    <p:extLst>
      <p:ext uri="{BB962C8B-B14F-4D97-AF65-F5344CB8AC3E}">
        <p14:creationId xmlns:p14="http://schemas.microsoft.com/office/powerpoint/2010/main" val="327431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baseline="0" dirty="0" smtClean="0">
                <a:solidFill>
                  <a:schemeClr val="tx1"/>
                </a:solidFill>
                <a:latin typeface="+mn-lt"/>
                <a:ea typeface="+mn-ea"/>
                <a:cs typeface="+mn-cs"/>
              </a:rPr>
              <a:t>Therefore, we </a:t>
            </a:r>
            <a:r>
              <a:rPr lang="en-US" sz="1600" dirty="0" smtClean="0"/>
              <a:t>aimed to evaluate cross-sectional and longitudinal associations between BML volume and joint degeneration </a:t>
            </a:r>
            <a:r>
              <a:rPr lang="en-US" sz="1600" baseline="0" dirty="0" smtClean="0"/>
              <a:t>as assessed by </a:t>
            </a:r>
            <a:r>
              <a:rPr lang="en-US" sz="1600" dirty="0" smtClean="0"/>
              <a:t>joint space narrowing and articular cartilage loss in two independent datasets.</a:t>
            </a:r>
          </a:p>
          <a:p>
            <a:endParaRPr lang="en-US" sz="1600" dirty="0" smtClean="0"/>
          </a:p>
          <a:p>
            <a:r>
              <a:rPr lang="en-US" sz="1600" dirty="0" smtClean="0"/>
              <a:t>:15</a:t>
            </a:r>
            <a:r>
              <a:rPr lang="en-US" sz="1600" baseline="0" dirty="0" smtClean="0"/>
              <a:t> sec</a:t>
            </a:r>
          </a:p>
          <a:p>
            <a:r>
              <a:rPr lang="en-US" sz="1600" baseline="0" dirty="0" smtClean="0"/>
              <a:t>(1:25)</a:t>
            </a:r>
            <a:endParaRPr lang="en-US" sz="16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343400"/>
            <a:ext cx="5943600" cy="4499610"/>
          </a:xfrm>
        </p:spPr>
        <p:txBody>
          <a:bodyPr>
            <a:normAutofit/>
          </a:bodyPr>
          <a:lstStyle/>
          <a:p>
            <a:r>
              <a:rPr lang="en-US" sz="1600" kern="1200" dirty="0" smtClean="0">
                <a:solidFill>
                  <a:schemeClr val="tx1"/>
                </a:solidFill>
                <a:latin typeface="+mn-lt"/>
                <a:ea typeface="+mn-ea"/>
                <a:cs typeface="+mn-cs"/>
              </a:rPr>
              <a:t>To</a:t>
            </a:r>
            <a:r>
              <a:rPr lang="en-US" sz="1600" kern="1200" baseline="0" dirty="0" smtClean="0">
                <a:solidFill>
                  <a:schemeClr val="tx1"/>
                </a:solidFill>
                <a:latin typeface="+mn-lt"/>
                <a:ea typeface="+mn-ea"/>
                <a:cs typeface="+mn-cs"/>
              </a:rPr>
              <a:t>  achieve this goal we </a:t>
            </a:r>
            <a:r>
              <a:rPr lang="en-US" sz="1600" kern="1200" dirty="0" smtClean="0">
                <a:solidFill>
                  <a:schemeClr val="tx1"/>
                </a:solidFill>
                <a:latin typeface="+mn-lt"/>
                <a:ea typeface="+mn-ea"/>
                <a:cs typeface="+mn-cs"/>
              </a:rPr>
              <a:t>selected</a:t>
            </a:r>
            <a:r>
              <a:rPr lang="en-US" sz="1600" kern="1200" baseline="0" dirty="0" smtClean="0">
                <a:solidFill>
                  <a:schemeClr val="tx1"/>
                </a:solidFill>
                <a:latin typeface="+mn-lt"/>
                <a:ea typeface="+mn-ea"/>
                <a:cs typeface="+mn-cs"/>
              </a:rPr>
              <a:t> a convenience sample </a:t>
            </a:r>
            <a:r>
              <a:rPr lang="en-US" sz="1600" kern="1200" dirty="0" smtClean="0">
                <a:solidFill>
                  <a:schemeClr val="tx1"/>
                </a:solidFill>
                <a:latin typeface="+mn-lt"/>
                <a:ea typeface="+mn-ea"/>
                <a:cs typeface="+mn-cs"/>
              </a:rPr>
              <a:t>from the Osteoarthritis Initiative, which</a:t>
            </a:r>
            <a:r>
              <a:rPr lang="en-US" sz="1600" kern="1200" baseline="0" dirty="0" smtClean="0">
                <a:solidFill>
                  <a:schemeClr val="tx1"/>
                </a:solidFill>
                <a:latin typeface="+mn-lt"/>
                <a:ea typeface="+mn-ea"/>
                <a:cs typeface="+mn-cs"/>
              </a:rPr>
              <a:t> is a large ongoing cohort study of participants with or at risk for knee osteoarthritis. </a:t>
            </a:r>
          </a:p>
          <a:p>
            <a:endParaRPr lang="en-US" sz="1600" dirty="0" smtClean="0"/>
          </a:p>
          <a:p>
            <a:r>
              <a:rPr lang="en-US" sz="1600" kern="1200" baseline="0" dirty="0" smtClean="0">
                <a:solidFill>
                  <a:schemeClr val="tx1"/>
                </a:solidFill>
                <a:latin typeface="+mn-lt"/>
                <a:ea typeface="+mn-ea"/>
                <a:cs typeface="+mn-cs"/>
              </a:rPr>
              <a:t>This convenience sample included participants that had at least one knee with symptomatic osteoarthritis. </a:t>
            </a:r>
          </a:p>
          <a:p>
            <a:endParaRPr lang="en-US" sz="1600" kern="1200" baseline="0" dirty="0" smtClean="0">
              <a:solidFill>
                <a:schemeClr val="tx1"/>
              </a:solidFill>
              <a:latin typeface="+mn-lt"/>
              <a:ea typeface="+mn-ea"/>
              <a:cs typeface="+mn-cs"/>
            </a:endParaRPr>
          </a:p>
          <a:p>
            <a:r>
              <a:rPr lang="en-US" sz="1600" dirty="0" smtClean="0"/>
              <a:t>To confirm the primary results we used a</a:t>
            </a:r>
            <a:r>
              <a:rPr lang="en-US" sz="1600" baseline="0" dirty="0" smtClean="0"/>
              <a:t> second </a:t>
            </a:r>
            <a:r>
              <a:rPr lang="en-US" sz="1600" dirty="0" smtClean="0"/>
              <a:t>dataset from a clinical trial of vitamin D among 103 patients with knee OA. </a:t>
            </a:r>
          </a:p>
          <a:p>
            <a:endParaRPr lang="en-US" sz="1600" dirty="0" smtClean="0"/>
          </a:p>
          <a:p>
            <a:r>
              <a:rPr lang="en-US" sz="1600" dirty="0" smtClean="0"/>
              <a:t>The advantage of this dataset was that we had manually measured approximations of BML volume, which allowed us to verify our findings using a different BML measurement method and manually measured</a:t>
            </a:r>
            <a:r>
              <a:rPr lang="en-US" sz="1600" baseline="0" dirty="0" smtClean="0"/>
              <a:t> cartilage.</a:t>
            </a:r>
            <a:endParaRPr lang="en-US" sz="1600" kern="1200" baseline="0" dirty="0" smtClean="0">
              <a:solidFill>
                <a:schemeClr val="tx1"/>
              </a:solidFill>
              <a:latin typeface="+mn-lt"/>
              <a:ea typeface="+mn-ea"/>
              <a:cs typeface="+mn-cs"/>
            </a:endParaRPr>
          </a:p>
          <a:p>
            <a:endParaRPr lang="en-US" sz="1600" kern="1200" baseline="0" dirty="0" smtClean="0">
              <a:solidFill>
                <a:schemeClr val="tx1"/>
              </a:solidFill>
              <a:latin typeface="+mn-lt"/>
              <a:ea typeface="+mn-ea"/>
              <a:cs typeface="+mn-cs"/>
            </a:endParaRPr>
          </a:p>
          <a:p>
            <a:r>
              <a:rPr lang="en-US" sz="1600" kern="1200" baseline="0" dirty="0" smtClean="0">
                <a:solidFill>
                  <a:schemeClr val="tx1"/>
                </a:solidFill>
                <a:latin typeface="+mn-lt"/>
                <a:ea typeface="+mn-ea"/>
                <a:cs typeface="+mn-cs"/>
              </a:rPr>
              <a:t>:41</a:t>
            </a:r>
          </a:p>
          <a:p>
            <a:r>
              <a:rPr lang="en-US" sz="1600" kern="1200" baseline="0" dirty="0" smtClean="0">
                <a:solidFill>
                  <a:schemeClr val="tx1"/>
                </a:solidFill>
                <a:latin typeface="+mn-lt"/>
                <a:ea typeface="+mn-ea"/>
                <a:cs typeface="+mn-cs"/>
              </a:rPr>
              <a:t>(2:06)</a:t>
            </a:r>
          </a:p>
        </p:txBody>
      </p:sp>
      <p:sp>
        <p:nvSpPr>
          <p:cNvPr id="4" name="Slide Number Placeholder 3"/>
          <p:cNvSpPr>
            <a:spLocks noGrp="1"/>
          </p:cNvSpPr>
          <p:nvPr>
            <p:ph type="sldNum" sz="quarter" idx="10"/>
          </p:nvPr>
        </p:nvSpPr>
        <p:spPr/>
        <p:txBody>
          <a:bodyPr/>
          <a:lstStyle/>
          <a:p>
            <a:fld id="{506E08F4-CA23-4CBB-9DF4-9F3249557487}"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z="1600" dirty="0" smtClean="0"/>
              <a:t>In the primary</a:t>
            </a:r>
            <a:r>
              <a:rPr lang="en-US" sz="1600" baseline="0" dirty="0" smtClean="0"/>
              <a:t> dataset we measured</a:t>
            </a:r>
            <a:r>
              <a:rPr lang="en-US" sz="1600" dirty="0" smtClean="0"/>
              <a:t> BML volume on the OAI’s sagittal intermediate-weighted, turbo spin echo, fat-suppressed MR images using a semi-automated </a:t>
            </a:r>
            <a:r>
              <a:rPr lang="en-US" sz="1600" dirty="0" err="1" smtClean="0"/>
              <a:t>bml</a:t>
            </a:r>
            <a:r>
              <a:rPr lang="en-US" sz="1600" dirty="0" smtClean="0"/>
              <a:t> segmentation method. </a:t>
            </a:r>
          </a:p>
          <a:p>
            <a:pPr defTabSz="931774">
              <a:defRPr/>
            </a:pPr>
            <a:endParaRPr lang="en-US" sz="1600" dirty="0" smtClean="0"/>
          </a:p>
          <a:p>
            <a:pPr defTabSz="931774">
              <a:defRPr/>
            </a:pPr>
            <a:r>
              <a:rPr lang="en-US" sz="1600" dirty="0" smtClean="0"/>
              <a:t>We then summed the femoral and tibial BML volumes in the index compartment to have a total</a:t>
            </a:r>
            <a:r>
              <a:rPr lang="en-US" sz="1600" baseline="0" dirty="0" smtClean="0"/>
              <a:t> compartment BML volume.</a:t>
            </a:r>
          </a:p>
          <a:p>
            <a:pPr defTabSz="931774">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The main outcome measure was joint space narrowing or JSN which was assessed</a:t>
            </a:r>
            <a:r>
              <a:rPr lang="en-US" sz="1600" baseline="0" dirty="0" smtClean="0"/>
              <a:t> on w</a:t>
            </a:r>
            <a:r>
              <a:rPr lang="en-US" sz="1600" dirty="0" smtClean="0"/>
              <a:t>eight-bearing, fixed-flexion, posterior-anterior knee radiographs.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The Central</a:t>
            </a:r>
            <a:r>
              <a:rPr lang="en-US" sz="1600" baseline="0" dirty="0" smtClean="0"/>
              <a:t> r</a:t>
            </a:r>
            <a:r>
              <a:rPr lang="en-US" sz="1600" dirty="0" smtClean="0"/>
              <a:t>eaders, who were blinded to sequence, scored the paired images for medial and lateral JSN grade using the OARSI Atlas as well as within OARSI grade narrowing.  </a:t>
            </a:r>
          </a:p>
          <a:p>
            <a:endParaRPr lang="en-US" sz="1600" dirty="0"/>
          </a:p>
          <a:p>
            <a:r>
              <a:rPr lang="en-US" sz="1600" dirty="0" smtClean="0"/>
              <a:t>0:38</a:t>
            </a:r>
            <a:r>
              <a:rPr lang="en-US" sz="1600" baseline="0" dirty="0" smtClean="0"/>
              <a:t> (2:55)</a:t>
            </a:r>
            <a:endParaRPr lang="en-US" sz="1600" dirty="0" smtClean="0"/>
          </a:p>
        </p:txBody>
      </p:sp>
      <p:sp>
        <p:nvSpPr>
          <p:cNvPr id="4" name="Slide Number Placeholder 3"/>
          <p:cNvSpPr>
            <a:spLocks noGrp="1"/>
          </p:cNvSpPr>
          <p:nvPr>
            <p:ph type="sldNum" sz="quarter" idx="10"/>
          </p:nvPr>
        </p:nvSpPr>
        <p:spPr/>
        <p:txBody>
          <a:bodyPr/>
          <a:lstStyle/>
          <a:p>
            <a:fld id="{506E08F4-CA23-4CBB-9DF4-9F3249557487}"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To confirm the primary results we used data from the clinical trial which included approximate BML volume, which was calculated by multiplying the longest cross-sectional diameter of each BML in three planes.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Approximate BML volumes were then summed to form a compartment-specific BML volume.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The femoral and tibial cartilage was manually segmented by one reader in the index tibiofemoral compartment.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For</a:t>
            </a:r>
            <a:r>
              <a:rPr lang="en-US" sz="1600" baseline="0" dirty="0" smtClean="0"/>
              <a:t> both  datasets the observation period was 24 months.</a:t>
            </a:r>
            <a:endParaRPr lang="en-US" sz="1600" dirty="0" smtClean="0"/>
          </a:p>
          <a:p>
            <a:endParaRPr lang="en-US" sz="1600" dirty="0" smtClean="0"/>
          </a:p>
          <a:p>
            <a:r>
              <a:rPr lang="en-US" sz="1600" dirty="0" smtClean="0"/>
              <a:t>:31</a:t>
            </a:r>
          </a:p>
          <a:p>
            <a:r>
              <a:rPr lang="en-US" sz="1600" dirty="0" smtClean="0"/>
              <a:t>(3:26)</a:t>
            </a:r>
          </a:p>
          <a:p>
            <a:endParaRPr lang="en-US" sz="16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267200"/>
            <a:ext cx="5775960" cy="4724400"/>
          </a:xfrm>
        </p:spPr>
        <p:txBody>
          <a:bodyP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For our primary analyses we used three logistic regression models.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The first model was used to assess the association between the presence of JSN at baseline and baseline BML volume in the index compartment.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The second and third models explored the associations between JSN progression and baseline BML volume and BML volume change, respectively.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JSN progression was dichotomous and defined as any increase in OARSI JSN scores, including within grade changes[24].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For models with JSN progression, we excluded knees with severe JSN, which was defined as an OARSI JSN score of 3, since these knees could not progress.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We controlled for sex, obesity, and age at or over 65 years.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:46 (4:20)</a:t>
            </a:r>
          </a:p>
        </p:txBody>
      </p:sp>
      <p:sp>
        <p:nvSpPr>
          <p:cNvPr id="4" name="Slide Number Placeholder 3"/>
          <p:cNvSpPr>
            <a:spLocks noGrp="1"/>
          </p:cNvSpPr>
          <p:nvPr>
            <p:ph type="sldNum" sz="quarter" idx="10"/>
          </p:nvPr>
        </p:nvSpPr>
        <p:spPr/>
        <p:txBody>
          <a:bodyPr/>
          <a:lstStyle/>
          <a:p>
            <a:fld id="{506E08F4-CA23-4CBB-9DF4-9F3249557487}" type="slidenum">
              <a:rPr lang="en-US" smtClean="0"/>
              <a:pPr/>
              <a:t>9</a:t>
            </a:fld>
            <a:endParaRPr lang="en-US" dirty="0"/>
          </a:p>
        </p:txBody>
      </p:sp>
    </p:spTree>
    <p:extLst>
      <p:ext uri="{BB962C8B-B14F-4D97-AF65-F5344CB8AC3E}">
        <p14:creationId xmlns:p14="http://schemas.microsoft.com/office/powerpoint/2010/main" val="4203303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5790"/>
            <a:ext cx="6248400" cy="4347210"/>
          </a:xfrm>
        </p:spPr>
        <p:txBody>
          <a:bodyP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Preliminary</a:t>
            </a:r>
            <a:r>
              <a:rPr lang="en-US" sz="1600" kern="1200" baseline="0" dirty="0" smtClean="0">
                <a:solidFill>
                  <a:schemeClr val="tx1"/>
                </a:solidFill>
                <a:effectLst/>
                <a:latin typeface="+mn-lt"/>
                <a:ea typeface="+mn-ea"/>
                <a:cs typeface="+mn-cs"/>
              </a:rPr>
              <a:t> analyses suggested that </a:t>
            </a:r>
            <a:r>
              <a:rPr lang="en-US" sz="1600" kern="1200" dirty="0" smtClean="0">
                <a:solidFill>
                  <a:schemeClr val="tx1"/>
                </a:solidFill>
                <a:effectLst/>
                <a:latin typeface="+mn-lt"/>
                <a:ea typeface="+mn-ea"/>
                <a:cs typeface="+mn-cs"/>
              </a:rPr>
              <a:t>BML volume change did not have a linear relationship with the presence of JSN progression.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Therefore, we analyzed BML volume change quartiles with the middle two quartiles collapsed.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Therefore, we had three groups in which the lowest quartile represented knees with BML regression, the middle two quartiles which</a:t>
            </a:r>
            <a:r>
              <a:rPr lang="en-US" sz="1600" kern="1200" baseline="0" dirty="0" smtClean="0">
                <a:solidFill>
                  <a:schemeClr val="tx1"/>
                </a:solidFill>
                <a:effectLst/>
                <a:latin typeface="+mn-lt"/>
                <a:ea typeface="+mn-ea"/>
                <a:cs typeface="+mn-cs"/>
              </a:rPr>
              <a:t> </a:t>
            </a:r>
            <a:r>
              <a:rPr lang="en-US" sz="1600" kern="1200" dirty="0" smtClean="0">
                <a:solidFill>
                  <a:schemeClr val="tx1"/>
                </a:solidFill>
                <a:effectLst/>
                <a:latin typeface="+mn-lt"/>
                <a:ea typeface="+mn-ea"/>
                <a:cs typeface="+mn-cs"/>
              </a:rPr>
              <a:t>represented knees with no or minimal changes in BML volumes, and the highest quartile which represented knees with BML progression (enlargement).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We also performed sensitivity analyses among knees with primarily medial tibiofemoral JSN.</a:t>
            </a:r>
            <a:endParaRPr lang="en-US" sz="2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:37 (4:57)</a:t>
            </a:r>
          </a:p>
        </p:txBody>
      </p:sp>
      <p:sp>
        <p:nvSpPr>
          <p:cNvPr id="4" name="Slide Number Placeholder 3"/>
          <p:cNvSpPr>
            <a:spLocks noGrp="1"/>
          </p:cNvSpPr>
          <p:nvPr>
            <p:ph type="sldNum" sz="quarter" idx="10"/>
          </p:nvPr>
        </p:nvSpPr>
        <p:spPr/>
        <p:txBody>
          <a:bodyPr/>
          <a:lstStyle/>
          <a:p>
            <a:fld id="{506E08F4-CA23-4CBB-9DF4-9F3249557487}" type="slidenum">
              <a:rPr lang="en-US" smtClean="0"/>
              <a:pPr/>
              <a:t>10</a:t>
            </a:fld>
            <a:endParaRPr lang="en-US" dirty="0"/>
          </a:p>
        </p:txBody>
      </p:sp>
    </p:spTree>
    <p:extLst>
      <p:ext uri="{BB962C8B-B14F-4D97-AF65-F5344CB8AC3E}">
        <p14:creationId xmlns:p14="http://schemas.microsoft.com/office/powerpoint/2010/main" val="4203303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5790"/>
            <a:ext cx="6248400" cy="4347210"/>
          </a:xfrm>
        </p:spPr>
        <p:txBody>
          <a:bodyP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Based on the results of the primary</a:t>
            </a:r>
            <a:r>
              <a:rPr lang="en-US" sz="1600" baseline="0" dirty="0" smtClean="0"/>
              <a:t> </a:t>
            </a:r>
            <a:r>
              <a:rPr lang="en-US" sz="1600" dirty="0" smtClean="0"/>
              <a:t>analyses we used classification and regression trees or CART analyses to determine whether baseline BML volume or BML volume change was more influential in predicting JSN progression over 24-months.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JSN progression was used as the outcome and the predictors were baseline BML volume, BML volume change, age, sex, and body mass index.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One advantage of CART is that for a given set of predictors, CART searches for the optimal cut point that best discriminates between participants with and without JSN progression.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a:t>
            </a:r>
            <a:r>
              <a:rPr lang="en-US" sz="1600" baseline="0" dirty="0" smtClean="0"/>
              <a:t> 39 </a:t>
            </a:r>
            <a:r>
              <a:rPr lang="en-US" sz="1600" dirty="0" smtClean="0"/>
              <a:t>(5:36)</a:t>
            </a:r>
          </a:p>
        </p:txBody>
      </p:sp>
      <p:sp>
        <p:nvSpPr>
          <p:cNvPr id="4" name="Slide Number Placeholder 3"/>
          <p:cNvSpPr>
            <a:spLocks noGrp="1"/>
          </p:cNvSpPr>
          <p:nvPr>
            <p:ph type="sldNum" sz="quarter" idx="10"/>
          </p:nvPr>
        </p:nvSpPr>
        <p:spPr/>
        <p:txBody>
          <a:bodyPr/>
          <a:lstStyle/>
          <a:p>
            <a:fld id="{506E08F4-CA23-4CBB-9DF4-9F3249557487}" type="slidenum">
              <a:rPr lang="en-US" smtClean="0"/>
              <a:pPr/>
              <a:t>11</a:t>
            </a:fld>
            <a:endParaRPr lang="en-US" dirty="0"/>
          </a:p>
        </p:txBody>
      </p:sp>
    </p:spTree>
    <p:extLst>
      <p:ext uri="{BB962C8B-B14F-4D97-AF65-F5344CB8AC3E}">
        <p14:creationId xmlns:p14="http://schemas.microsoft.com/office/powerpoint/2010/main" val="4203303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5790"/>
            <a:ext cx="6248400" cy="4347210"/>
          </a:xfrm>
        </p:spPr>
        <p:txBody>
          <a:bodyPr>
            <a:noAutofit/>
          </a:bodyPr>
          <a:lstStyle/>
          <a:p>
            <a:r>
              <a:rPr lang="en-US" sz="1600" kern="1200" dirty="0" smtClean="0">
                <a:solidFill>
                  <a:schemeClr val="tx1"/>
                </a:solidFill>
                <a:effectLst/>
                <a:latin typeface="+mn-lt"/>
                <a:ea typeface="+mn-ea"/>
                <a:cs typeface="+mn-cs"/>
              </a:rPr>
              <a:t>To verify the primary structural findings we performed an ordinal logistic regression model to examine the association between manually measured BML change (classified as BML regression, no change,</a:t>
            </a:r>
            <a:r>
              <a:rPr lang="en-US" sz="1600" kern="1200" baseline="0" dirty="0" smtClean="0">
                <a:solidFill>
                  <a:schemeClr val="tx1"/>
                </a:solidFill>
                <a:effectLst/>
                <a:latin typeface="+mn-lt"/>
                <a:ea typeface="+mn-ea"/>
                <a:cs typeface="+mn-cs"/>
              </a:rPr>
              <a:t> </a:t>
            </a:r>
            <a:r>
              <a:rPr lang="en-US" sz="1600" kern="1200" dirty="0" smtClean="0">
                <a:solidFill>
                  <a:schemeClr val="tx1"/>
                </a:solidFill>
                <a:effectLst/>
                <a:latin typeface="+mn-lt"/>
                <a:ea typeface="+mn-ea"/>
                <a:cs typeface="+mn-cs"/>
              </a:rPr>
              <a:t>or BML progression) and tibial cartilage thickness derived from the manual cartilage segmentation</a:t>
            </a:r>
            <a:r>
              <a:rPr lang="en-US" sz="1600" kern="1200" baseline="0" dirty="0" smtClean="0">
                <a:solidFill>
                  <a:schemeClr val="tx1"/>
                </a:solidFill>
                <a:effectLst/>
                <a:latin typeface="+mn-lt"/>
                <a:ea typeface="+mn-ea"/>
                <a:cs typeface="+mn-cs"/>
              </a:rPr>
              <a:t> which were </a:t>
            </a:r>
            <a:r>
              <a:rPr lang="en-US" sz="1600" kern="1200" dirty="0" smtClean="0">
                <a:solidFill>
                  <a:schemeClr val="tx1"/>
                </a:solidFill>
                <a:effectLst/>
                <a:latin typeface="+mn-lt"/>
                <a:ea typeface="+mn-ea"/>
                <a:cs typeface="+mn-cs"/>
              </a:rPr>
              <a:t>stratified into </a:t>
            </a:r>
            <a:r>
              <a:rPr lang="en-US" sz="1600" kern="1200" dirty="0" err="1" smtClean="0">
                <a:solidFill>
                  <a:schemeClr val="tx1"/>
                </a:solidFill>
                <a:effectLst/>
                <a:latin typeface="+mn-lt"/>
                <a:ea typeface="+mn-ea"/>
                <a:cs typeface="+mn-cs"/>
              </a:rPr>
              <a:t>tertiles</a:t>
            </a:r>
            <a:r>
              <a:rPr lang="en-US" sz="1600" kern="1200" dirty="0" smtClean="0">
                <a:solidFill>
                  <a:schemeClr val="tx1"/>
                </a:solidFill>
                <a:effectLst/>
                <a:latin typeface="+mn-lt"/>
                <a:ea typeface="+mn-ea"/>
                <a:cs typeface="+mn-cs"/>
              </a:rPr>
              <a:t>. </a:t>
            </a:r>
          </a:p>
          <a:p>
            <a:endParaRPr lang="en-US" sz="1600" dirty="0" smtClean="0"/>
          </a:p>
          <a:p>
            <a:r>
              <a:rPr lang="en-US" sz="1600" kern="1200" dirty="0" smtClean="0">
                <a:solidFill>
                  <a:schemeClr val="tx1"/>
                </a:solidFill>
                <a:effectLst/>
                <a:latin typeface="+mn-lt"/>
                <a:ea typeface="+mn-ea"/>
                <a:cs typeface="+mn-cs"/>
              </a:rPr>
              <a:t>The BML cut points</a:t>
            </a:r>
            <a:r>
              <a:rPr lang="en-US" sz="1600" kern="1200" baseline="0" dirty="0" smtClean="0">
                <a:solidFill>
                  <a:schemeClr val="tx1"/>
                </a:solidFill>
                <a:effectLst/>
                <a:latin typeface="+mn-lt"/>
                <a:ea typeface="+mn-ea"/>
                <a:cs typeface="+mn-cs"/>
              </a:rPr>
              <a:t> were based on our prior research which suggested the smallest detectable difference approximate BML size was 3.2 cc. </a:t>
            </a:r>
            <a:endParaRPr lang="en-US" sz="1600" kern="1200" dirty="0" smtClean="0">
              <a:solidFill>
                <a:schemeClr val="tx1"/>
              </a:solidFill>
              <a:effectLst/>
              <a:latin typeface="+mn-lt"/>
              <a:ea typeface="+mn-ea"/>
              <a:cs typeface="+mn-cs"/>
            </a:endParaRPr>
          </a:p>
          <a:p>
            <a:endParaRPr lang="en-US" sz="1600" kern="1200" dirty="0" smtClean="0">
              <a:solidFill>
                <a:schemeClr val="tx1"/>
              </a:solidFill>
              <a:effectLst/>
              <a:latin typeface="+mn-lt"/>
              <a:ea typeface="+mn-ea"/>
              <a:cs typeface="+mn-cs"/>
            </a:endParaRPr>
          </a:p>
          <a:p>
            <a:endParaRPr lang="en-US" sz="1600" kern="1200" dirty="0" smtClean="0">
              <a:solidFill>
                <a:schemeClr val="tx1"/>
              </a:solidFill>
              <a:effectLst/>
              <a:latin typeface="+mn-lt"/>
              <a:ea typeface="+mn-ea"/>
              <a:cs typeface="+mn-cs"/>
            </a:endParaRPr>
          </a:p>
          <a:p>
            <a:r>
              <a:rPr lang="en-US" sz="1600" kern="1200" dirty="0" smtClean="0">
                <a:solidFill>
                  <a:schemeClr val="tx1"/>
                </a:solidFill>
                <a:effectLst/>
                <a:latin typeface="+mn-lt"/>
                <a:ea typeface="+mn-ea"/>
                <a:cs typeface="+mn-cs"/>
              </a:rPr>
              <a:t>:29 (6:05)</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i="1" kern="1200" dirty="0" smtClean="0">
                <a:solidFill>
                  <a:schemeClr val="tx1"/>
                </a:solidFill>
                <a:effectLst/>
                <a:latin typeface="+mn-lt"/>
                <a:ea typeface="+mn-ea"/>
                <a:cs typeface="+mn-cs"/>
              </a:rPr>
              <a:t>The model for femoral cartilage thickness was omitted because it did not meet the assumptions of linearity based on the score test for the proportional odds assumption; p = 0.02).</a:t>
            </a:r>
          </a:p>
        </p:txBody>
      </p:sp>
      <p:sp>
        <p:nvSpPr>
          <p:cNvPr id="4" name="Slide Number Placeholder 3"/>
          <p:cNvSpPr>
            <a:spLocks noGrp="1"/>
          </p:cNvSpPr>
          <p:nvPr>
            <p:ph type="sldNum" sz="quarter" idx="10"/>
          </p:nvPr>
        </p:nvSpPr>
        <p:spPr/>
        <p:txBody>
          <a:bodyPr/>
          <a:lstStyle/>
          <a:p>
            <a:fld id="{506E08F4-CA23-4CBB-9DF4-9F3249557487}" type="slidenum">
              <a:rPr lang="en-US" smtClean="0"/>
              <a:pPr/>
              <a:t>12</a:t>
            </a:fld>
            <a:endParaRPr lang="en-US" dirty="0"/>
          </a:p>
        </p:txBody>
      </p:sp>
    </p:spTree>
    <p:extLst>
      <p:ext uri="{BB962C8B-B14F-4D97-AF65-F5344CB8AC3E}">
        <p14:creationId xmlns:p14="http://schemas.microsoft.com/office/powerpoint/2010/main" val="4203303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423410"/>
          </a:xfrm>
        </p:spPr>
        <p:txBody>
          <a:bodyPr>
            <a:normAutofit/>
          </a:bodyPr>
          <a:lstStyle/>
          <a:p>
            <a:r>
              <a:rPr lang="en-US" sz="1600" dirty="0" smtClean="0"/>
              <a:t>Here you can see the descriptive characteristics for this sample which was almost</a:t>
            </a:r>
            <a:r>
              <a:rPr lang="en-US" sz="1600" baseline="0" dirty="0" smtClean="0"/>
              <a:t> 50% female and on average 63 years of age. </a:t>
            </a:r>
          </a:p>
          <a:p>
            <a:endParaRPr lang="en-US"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362 knees had BML and JSN data among which 66% had JSN at baseline.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This sample included 25 knees with severe JSN that were excluded from analyses of JSN progression.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 Among the remaining 337 knees, 68 knees had JSN progression over 24 months. </a:t>
            </a:r>
          </a:p>
          <a:p>
            <a:endParaRPr lang="en-US" sz="1600" baseline="0" dirty="0" smtClean="0"/>
          </a:p>
          <a:p>
            <a:r>
              <a:rPr lang="en-US" sz="1600" baseline="0" dirty="0" smtClean="0"/>
              <a:t>&lt;pause&gt;</a:t>
            </a:r>
          </a:p>
          <a:p>
            <a:r>
              <a:rPr lang="en-US" sz="1600" baseline="0" dirty="0" smtClean="0"/>
              <a:t>Q: What do you call a nerdy dinosaur?</a:t>
            </a:r>
          </a:p>
          <a:p>
            <a:r>
              <a:rPr lang="en-US" sz="1600" dirty="0" smtClean="0"/>
              <a:t>A: A thesaurus </a:t>
            </a:r>
            <a:r>
              <a:rPr lang="en-US" sz="1600" dirty="0" smtClean="0">
                <a:sym typeface="Wingdings" pitchFamily="2" charset="2"/>
              </a:rPr>
              <a:t></a:t>
            </a:r>
          </a:p>
          <a:p>
            <a:r>
              <a:rPr lang="en-US" sz="1600" dirty="0" smtClean="0">
                <a:sym typeface="Wingdings" pitchFamily="2" charset="2"/>
              </a:rPr>
              <a:t>&lt;end</a:t>
            </a:r>
            <a:r>
              <a:rPr lang="en-US" sz="1600" baseline="0" dirty="0" smtClean="0">
                <a:sym typeface="Wingdings" pitchFamily="2" charset="2"/>
              </a:rPr>
              <a:t> of pause&gt;</a:t>
            </a:r>
          </a:p>
          <a:p>
            <a:r>
              <a:rPr lang="en-US" sz="1600" baseline="0" dirty="0" smtClean="0">
                <a:sym typeface="Wingdings" pitchFamily="2" charset="2"/>
              </a:rPr>
              <a:t>:31 (6:36</a:t>
            </a:r>
            <a:r>
              <a:rPr lang="en-US" sz="1600" dirty="0" smtClean="0">
                <a:sym typeface="Wingdings" pitchFamily="2" charset="2"/>
              </a:rPr>
              <a:t>)</a:t>
            </a:r>
            <a:endParaRPr lang="en-US" sz="1600" baseline="0" dirty="0" smtClean="0">
              <a:sym typeface="Wingdings" pitchFamily="2" charset="2"/>
            </a:endParaRPr>
          </a:p>
        </p:txBody>
      </p:sp>
      <p:sp>
        <p:nvSpPr>
          <p:cNvPr id="4" name="Slide Number Placeholder 3"/>
          <p:cNvSpPr>
            <a:spLocks noGrp="1"/>
          </p:cNvSpPr>
          <p:nvPr>
            <p:ph type="sldNum" sz="quarter" idx="10"/>
          </p:nvPr>
        </p:nvSpPr>
        <p:spPr/>
        <p:txBody>
          <a:bodyPr/>
          <a:lstStyle/>
          <a:p>
            <a:fld id="{506E08F4-CA23-4CBB-9DF4-9F3249557487}"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kern="1200" dirty="0" smtClean="0">
                <a:solidFill>
                  <a:schemeClr val="tx1"/>
                </a:solidFill>
                <a:latin typeface="+mn-lt"/>
                <a:ea typeface="+mn-ea"/>
                <a:cs typeface="+mn-cs"/>
              </a:rPr>
              <a:t>In our primary</a:t>
            </a:r>
            <a:r>
              <a:rPr lang="en-US" sz="1600" kern="1200" baseline="0" dirty="0" smtClean="0">
                <a:solidFill>
                  <a:schemeClr val="tx1"/>
                </a:solidFill>
                <a:latin typeface="+mn-lt"/>
                <a:ea typeface="+mn-ea"/>
                <a:cs typeface="+mn-cs"/>
              </a:rPr>
              <a:t> analyses we first reaffirmed previous reports that l</a:t>
            </a:r>
            <a:r>
              <a:rPr lang="en-US" sz="1600" kern="1200" dirty="0" smtClean="0">
                <a:solidFill>
                  <a:schemeClr val="tx1"/>
                </a:solidFill>
                <a:latin typeface="+mn-lt"/>
                <a:ea typeface="+mn-ea"/>
                <a:cs typeface="+mn-cs"/>
              </a:rPr>
              <a:t>arger baseline BML volume was associated with the presence of baseline JSN and JSN progression in the same tibiofemoral compartment. </a:t>
            </a: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:16</a:t>
            </a:r>
          </a:p>
          <a:p>
            <a:r>
              <a:rPr lang="en-US" sz="1600" kern="1200" dirty="0" smtClean="0">
                <a:solidFill>
                  <a:schemeClr val="tx1"/>
                </a:solidFill>
                <a:latin typeface="+mn-lt"/>
                <a:ea typeface="+mn-ea"/>
                <a:cs typeface="+mn-cs"/>
              </a:rPr>
              <a:t>(6:52)</a:t>
            </a:r>
          </a:p>
          <a:p>
            <a:endParaRPr lang="en-US" sz="16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14</a:t>
            </a:fld>
            <a:endParaRPr lang="en-US" dirty="0"/>
          </a:p>
        </p:txBody>
      </p:sp>
    </p:spTree>
    <p:extLst>
      <p:ext uri="{BB962C8B-B14F-4D97-AF65-F5344CB8AC3E}">
        <p14:creationId xmlns:p14="http://schemas.microsoft.com/office/powerpoint/2010/main" val="3343604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kern="1200" dirty="0" smtClean="0">
                <a:solidFill>
                  <a:schemeClr val="tx1"/>
                </a:solidFill>
                <a:latin typeface="+mn-lt"/>
                <a:ea typeface="+mn-ea"/>
                <a:cs typeface="+mn-cs"/>
              </a:rPr>
              <a:t>Next, when</a:t>
            </a:r>
            <a:r>
              <a:rPr lang="en-US" sz="1600" kern="1200" baseline="0" dirty="0" smtClean="0">
                <a:solidFill>
                  <a:schemeClr val="tx1"/>
                </a:solidFill>
                <a:latin typeface="+mn-lt"/>
                <a:ea typeface="+mn-ea"/>
                <a:cs typeface="+mn-cs"/>
              </a:rPr>
              <a:t> we examined BML change, we found that</a:t>
            </a:r>
            <a:r>
              <a:rPr lang="en-US" sz="1600" kern="1200" dirty="0" smtClean="0">
                <a:solidFill>
                  <a:schemeClr val="tx1"/>
                </a:solidFill>
                <a:latin typeface="+mn-lt"/>
                <a:ea typeface="+mn-ea"/>
                <a:cs typeface="+mn-cs"/>
              </a:rPr>
              <a:t> BML volume change was not significantly associated with JSN progression. </a:t>
            </a:r>
          </a:p>
          <a:p>
            <a:endParaRPr lang="en-US" sz="1600" dirty="0" smtClean="0"/>
          </a:p>
          <a:p>
            <a:r>
              <a:rPr lang="en-US" sz="1600" kern="1200" dirty="0" smtClean="0">
                <a:solidFill>
                  <a:schemeClr val="tx1"/>
                </a:solidFill>
                <a:latin typeface="+mn-lt"/>
                <a:ea typeface="+mn-ea"/>
                <a:cs typeface="+mn-cs"/>
              </a:rPr>
              <a:t>However, there was a trend as expected that BML progression would be associated with increased odds of JSN progression relative to knees with no or</a:t>
            </a:r>
            <a:r>
              <a:rPr lang="en-US" sz="1600" kern="1200" baseline="0" dirty="0" smtClean="0">
                <a:solidFill>
                  <a:schemeClr val="tx1"/>
                </a:solidFill>
                <a:latin typeface="+mn-lt"/>
                <a:ea typeface="+mn-ea"/>
                <a:cs typeface="+mn-cs"/>
              </a:rPr>
              <a:t> minimal changes in BML volume. </a:t>
            </a:r>
            <a:endParaRPr lang="en-US" sz="1600" kern="1200" dirty="0" smtClean="0">
              <a:solidFill>
                <a:schemeClr val="tx1"/>
              </a:solidFill>
              <a:latin typeface="+mn-lt"/>
              <a:ea typeface="+mn-ea"/>
              <a:cs typeface="+mn-cs"/>
            </a:endParaRP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:22</a:t>
            </a:r>
          </a:p>
          <a:p>
            <a:r>
              <a:rPr lang="en-US" sz="1600" kern="1200" dirty="0" smtClean="0">
                <a:solidFill>
                  <a:schemeClr val="tx1"/>
                </a:solidFill>
                <a:latin typeface="+mn-lt"/>
                <a:ea typeface="+mn-ea"/>
                <a:cs typeface="+mn-cs"/>
              </a:rPr>
              <a:t>(7:14)</a:t>
            </a:r>
          </a:p>
        </p:txBody>
      </p:sp>
      <p:sp>
        <p:nvSpPr>
          <p:cNvPr id="4" name="Slide Number Placeholder 3"/>
          <p:cNvSpPr>
            <a:spLocks noGrp="1"/>
          </p:cNvSpPr>
          <p:nvPr>
            <p:ph type="sldNum" sz="quarter" idx="10"/>
          </p:nvPr>
        </p:nvSpPr>
        <p:spPr/>
        <p:txBody>
          <a:bodyPr/>
          <a:lstStyle/>
          <a:p>
            <a:fld id="{506E08F4-CA23-4CBB-9DF4-9F3249557487}"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kern="1200" baseline="0" dirty="0" smtClean="0">
                <a:solidFill>
                  <a:schemeClr val="tx1"/>
                </a:solidFill>
                <a:latin typeface="+mn-lt"/>
                <a:ea typeface="+mn-ea"/>
                <a:cs typeface="+mn-cs"/>
              </a:rPr>
              <a:t>Additionally, we found a trend that </a:t>
            </a:r>
            <a:r>
              <a:rPr lang="en-US" sz="1600" kern="1200" dirty="0" smtClean="0">
                <a:solidFill>
                  <a:schemeClr val="tx1"/>
                </a:solidFill>
                <a:latin typeface="+mn-lt"/>
                <a:ea typeface="+mn-ea"/>
                <a:cs typeface="+mn-cs"/>
              </a:rPr>
              <a:t>BML regression may also be</a:t>
            </a:r>
            <a:r>
              <a:rPr lang="en-US" sz="1600" kern="1200" baseline="0" dirty="0" smtClean="0">
                <a:solidFill>
                  <a:schemeClr val="tx1"/>
                </a:solidFill>
                <a:latin typeface="+mn-lt"/>
                <a:ea typeface="+mn-ea"/>
                <a:cs typeface="+mn-cs"/>
              </a:rPr>
              <a:t> </a:t>
            </a:r>
            <a:r>
              <a:rPr lang="en-US" sz="1600" kern="1200" dirty="0" smtClean="0">
                <a:solidFill>
                  <a:schemeClr val="tx1"/>
                </a:solidFill>
                <a:latin typeface="+mn-lt"/>
                <a:ea typeface="+mn-ea"/>
                <a:cs typeface="+mn-cs"/>
              </a:rPr>
              <a:t>associated with increased odds of JSN progression.</a:t>
            </a: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:12</a:t>
            </a:r>
          </a:p>
          <a:p>
            <a:r>
              <a:rPr lang="en-US" sz="1600" kern="1200" dirty="0" smtClean="0">
                <a:solidFill>
                  <a:schemeClr val="tx1"/>
                </a:solidFill>
                <a:latin typeface="+mn-lt"/>
                <a:ea typeface="+mn-ea"/>
                <a:cs typeface="+mn-cs"/>
              </a:rPr>
              <a:t>(7:27)</a:t>
            </a:r>
          </a:p>
        </p:txBody>
      </p:sp>
      <p:sp>
        <p:nvSpPr>
          <p:cNvPr id="4" name="Slide Number Placeholder 3"/>
          <p:cNvSpPr>
            <a:spLocks noGrp="1"/>
          </p:cNvSpPr>
          <p:nvPr>
            <p:ph type="sldNum" sz="quarter" idx="10"/>
          </p:nvPr>
        </p:nvSpPr>
        <p:spPr/>
        <p:txBody>
          <a:bodyPr/>
          <a:lstStyle/>
          <a:p>
            <a:fld id="{506E08F4-CA23-4CBB-9DF4-9F3249557487}"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kern="1200" dirty="0" smtClean="0">
                <a:solidFill>
                  <a:schemeClr val="tx1"/>
                </a:solidFill>
                <a:latin typeface="+mn-lt"/>
                <a:ea typeface="+mn-ea"/>
                <a:cs typeface="+mn-cs"/>
              </a:rPr>
              <a:t>Using</a:t>
            </a:r>
            <a:r>
              <a:rPr lang="en-US" sz="1600" kern="1200" baseline="0" dirty="0" smtClean="0">
                <a:solidFill>
                  <a:schemeClr val="tx1"/>
                </a:solidFill>
                <a:latin typeface="+mn-lt"/>
                <a:ea typeface="+mn-ea"/>
                <a:cs typeface="+mn-cs"/>
              </a:rPr>
              <a:t> s</a:t>
            </a:r>
            <a:r>
              <a:rPr lang="en-US" sz="1600" kern="1200" dirty="0" smtClean="0">
                <a:solidFill>
                  <a:schemeClr val="tx1"/>
                </a:solidFill>
                <a:latin typeface="+mn-lt"/>
                <a:ea typeface="+mn-ea"/>
                <a:cs typeface="+mn-cs"/>
              </a:rPr>
              <a:t>ensitivity analyses among knees with more severe medial tibiofemoral JSN we found that medial tibiofemoral BML volume change was associated with medial JSN progression. </a:t>
            </a:r>
          </a:p>
          <a:p>
            <a:endParaRPr lang="en-US" sz="1600" dirty="0" smtClean="0"/>
          </a:p>
          <a:p>
            <a:r>
              <a:rPr lang="en-US" sz="1600" kern="1200" dirty="0" smtClean="0">
                <a:solidFill>
                  <a:schemeClr val="tx1"/>
                </a:solidFill>
                <a:latin typeface="+mn-lt"/>
                <a:ea typeface="+mn-ea"/>
                <a:cs typeface="+mn-cs"/>
              </a:rPr>
              <a:t>Specifically, BML regression in the medial tibiofemoral compartment was associated with increased odds of medial tibiofemoral JSN progression.</a:t>
            </a:r>
            <a:r>
              <a:rPr lang="en-US" sz="1600" kern="1200" baseline="0" dirty="0" smtClean="0">
                <a:solidFill>
                  <a:schemeClr val="tx1"/>
                </a:solidFill>
                <a:latin typeface="+mn-lt"/>
                <a:ea typeface="+mn-ea"/>
                <a:cs typeface="+mn-cs"/>
              </a:rPr>
              <a:t> </a:t>
            </a:r>
            <a:endParaRPr lang="en-US" sz="1600" kern="1200" dirty="0" smtClean="0">
              <a:solidFill>
                <a:schemeClr val="tx1"/>
              </a:solidFill>
              <a:latin typeface="+mn-lt"/>
              <a:ea typeface="+mn-ea"/>
              <a:cs typeface="+mn-cs"/>
            </a:endParaRP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:26</a:t>
            </a:r>
          </a:p>
          <a:p>
            <a:r>
              <a:rPr lang="en-US" sz="1600" kern="1200" dirty="0" smtClean="0">
                <a:solidFill>
                  <a:schemeClr val="tx1"/>
                </a:solidFill>
                <a:latin typeface="+mn-lt"/>
                <a:ea typeface="+mn-ea"/>
                <a:cs typeface="+mn-cs"/>
              </a:rPr>
              <a:t>(7:53)</a:t>
            </a:r>
          </a:p>
        </p:txBody>
      </p:sp>
      <p:sp>
        <p:nvSpPr>
          <p:cNvPr id="4" name="Slide Number Placeholder 3"/>
          <p:cNvSpPr>
            <a:spLocks noGrp="1"/>
          </p:cNvSpPr>
          <p:nvPr>
            <p:ph type="sldNum" sz="quarter" idx="10"/>
          </p:nvPr>
        </p:nvSpPr>
        <p:spPr/>
        <p:txBody>
          <a:bodyPr/>
          <a:lstStyle/>
          <a:p>
            <a:fld id="{506E08F4-CA23-4CBB-9DF4-9F3249557487}"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775960" cy="4183380"/>
          </a:xfrm>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Based on the previous results, we tried to determine whether baseline BML volume or BML volume change was more influential in modeling JSN progression.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We conducted a CART analysis to achieve this goal and found that baseline</a:t>
            </a:r>
            <a:r>
              <a:rPr lang="en-US" sz="1600" kern="1200" baseline="0" dirty="0" smtClean="0">
                <a:solidFill>
                  <a:schemeClr val="tx1"/>
                </a:solidFill>
                <a:latin typeface="+mn-lt"/>
                <a:ea typeface="+mn-ea"/>
                <a:cs typeface="+mn-cs"/>
              </a:rPr>
              <a:t> BML volume was the variable best able to discriminate between those who did and did not have JSN Progression. </a:t>
            </a:r>
            <a:endParaRPr lang="en-US" sz="1600" kern="1200" dirty="0" smtClean="0">
              <a:solidFill>
                <a:schemeClr val="tx1"/>
              </a:solidFill>
              <a:latin typeface="+mn-lt"/>
              <a:ea typeface="+mn-ea"/>
              <a:cs typeface="+mn-cs"/>
            </a:endParaRP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The analysis classified participants with baseline BML volume less than 0.95 cm3 as non-</a:t>
            </a:r>
            <a:r>
              <a:rPr lang="en-US" sz="1600" kern="1200" dirty="0" err="1" smtClean="0">
                <a:solidFill>
                  <a:schemeClr val="tx1"/>
                </a:solidFill>
                <a:latin typeface="+mn-lt"/>
                <a:ea typeface="+mn-ea"/>
                <a:cs typeface="+mn-cs"/>
              </a:rPr>
              <a:t>progressors</a:t>
            </a:r>
            <a:r>
              <a:rPr lang="en-US" sz="1600" i="1" kern="1200" dirty="0" smtClean="0">
                <a:solidFill>
                  <a:schemeClr val="tx1"/>
                </a:solidFill>
                <a:latin typeface="+mn-lt"/>
                <a:ea typeface="+mn-ea"/>
                <a:cs typeface="+mn-cs"/>
              </a:rPr>
              <a:t>. </a:t>
            </a:r>
          </a:p>
          <a:p>
            <a:endParaRPr lang="en-US" sz="1600" i="1" dirty="0" smtClean="0"/>
          </a:p>
          <a:p>
            <a:r>
              <a:rPr lang="en-US" sz="1600" kern="1200" dirty="0" smtClean="0">
                <a:solidFill>
                  <a:schemeClr val="tx1"/>
                </a:solidFill>
                <a:latin typeface="+mn-lt"/>
                <a:ea typeface="+mn-ea"/>
                <a:cs typeface="+mn-cs"/>
              </a:rPr>
              <a:t>For participants with larger baseline BML volumes, classification into </a:t>
            </a:r>
            <a:r>
              <a:rPr lang="en-US" sz="1600" kern="1200" dirty="0" err="1" smtClean="0">
                <a:solidFill>
                  <a:schemeClr val="tx1"/>
                </a:solidFill>
                <a:latin typeface="+mn-lt"/>
                <a:ea typeface="+mn-ea"/>
                <a:cs typeface="+mn-cs"/>
              </a:rPr>
              <a:t>progressor</a:t>
            </a:r>
            <a:r>
              <a:rPr lang="en-US" sz="1600" kern="1200" dirty="0" smtClean="0">
                <a:solidFill>
                  <a:schemeClr val="tx1"/>
                </a:solidFill>
                <a:latin typeface="+mn-lt"/>
                <a:ea typeface="+mn-ea"/>
                <a:cs typeface="+mn-cs"/>
              </a:rPr>
              <a:t> and non-</a:t>
            </a:r>
            <a:r>
              <a:rPr lang="en-US" sz="1600" kern="1200" dirty="0" err="1" smtClean="0">
                <a:solidFill>
                  <a:schemeClr val="tx1"/>
                </a:solidFill>
                <a:latin typeface="+mn-lt"/>
                <a:ea typeface="+mn-ea"/>
                <a:cs typeface="+mn-cs"/>
              </a:rPr>
              <a:t>progressor</a:t>
            </a:r>
            <a:r>
              <a:rPr lang="en-US" sz="1600" kern="1200" dirty="0" smtClean="0">
                <a:solidFill>
                  <a:schemeClr val="tx1"/>
                </a:solidFill>
                <a:latin typeface="+mn-lt"/>
                <a:ea typeface="+mn-ea"/>
                <a:cs typeface="+mn-cs"/>
              </a:rPr>
              <a:t> groups depended on further splits based on BML volume change, baseline BML volume, and age.</a:t>
            </a: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:42 (8:35)</a:t>
            </a:r>
          </a:p>
        </p:txBody>
      </p:sp>
      <p:sp>
        <p:nvSpPr>
          <p:cNvPr id="4" name="Slide Number Placeholder 3"/>
          <p:cNvSpPr>
            <a:spLocks noGrp="1"/>
          </p:cNvSpPr>
          <p:nvPr>
            <p:ph type="sldNum" sz="quarter" idx="10"/>
          </p:nvPr>
        </p:nvSpPr>
        <p:spPr/>
        <p:txBody>
          <a:bodyPr/>
          <a:lstStyle/>
          <a:p>
            <a:fld id="{506E08F4-CA23-4CBB-9DF4-9F3249557487}"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kern="1200" dirty="0" smtClean="0">
                <a:solidFill>
                  <a:schemeClr val="tx1"/>
                </a:solidFill>
                <a:latin typeface="+mn-lt"/>
                <a:ea typeface="+mn-ea"/>
                <a:cs typeface="+mn-cs"/>
              </a:rPr>
              <a:t>Finally, </a:t>
            </a:r>
            <a:r>
              <a:rPr lang="en-US" sz="1600" kern="1200" baseline="0" dirty="0" smtClean="0">
                <a:solidFill>
                  <a:schemeClr val="tx1"/>
                </a:solidFill>
                <a:latin typeface="+mn-lt"/>
                <a:ea typeface="+mn-ea"/>
                <a:cs typeface="+mn-cs"/>
              </a:rPr>
              <a:t>we tried to confirm the primary results in a different data set using a different BML assessment technique and cartilage as the outcome. </a:t>
            </a:r>
          </a:p>
          <a:p>
            <a:endParaRPr lang="en-US" sz="1600" kern="1200" baseline="0" dirty="0" smtClean="0">
              <a:solidFill>
                <a:schemeClr val="tx1"/>
              </a:solidFill>
              <a:latin typeface="+mn-lt"/>
              <a:ea typeface="+mn-ea"/>
              <a:cs typeface="+mn-cs"/>
            </a:endParaRPr>
          </a:p>
          <a:p>
            <a:r>
              <a:rPr lang="en-US" sz="1600" kern="1200" baseline="0" dirty="0" smtClean="0">
                <a:solidFill>
                  <a:schemeClr val="tx1"/>
                </a:solidFill>
                <a:latin typeface="+mn-lt"/>
                <a:ea typeface="+mn-ea"/>
                <a:cs typeface="+mn-cs"/>
              </a:rPr>
              <a:t>We found that w</a:t>
            </a:r>
            <a:r>
              <a:rPr lang="en-US" sz="1600" kern="1200" dirty="0" smtClean="0">
                <a:solidFill>
                  <a:schemeClr val="tx1"/>
                </a:solidFill>
                <a:latin typeface="+mn-lt"/>
                <a:ea typeface="+mn-ea"/>
                <a:cs typeface="+mn-cs"/>
              </a:rPr>
              <a:t>hile BML change was not associated with tibial cartilage thickness there was a trend indicating BML progress </a:t>
            </a:r>
            <a:r>
              <a:rPr lang="en-US" sz="1600" b="1" kern="1200" dirty="0" smtClean="0">
                <a:solidFill>
                  <a:schemeClr val="tx1"/>
                </a:solidFill>
                <a:latin typeface="+mn-lt"/>
                <a:ea typeface="+mn-ea"/>
                <a:cs typeface="+mn-cs"/>
              </a:rPr>
              <a:t>and BML regression</a:t>
            </a:r>
            <a:r>
              <a:rPr lang="en-US" sz="1600" b="1" kern="1200" baseline="0" dirty="0" smtClean="0">
                <a:solidFill>
                  <a:schemeClr val="tx1"/>
                </a:solidFill>
                <a:latin typeface="+mn-lt"/>
                <a:ea typeface="+mn-ea"/>
                <a:cs typeface="+mn-cs"/>
              </a:rPr>
              <a:t> </a:t>
            </a:r>
            <a:r>
              <a:rPr lang="en-US" sz="1600" kern="1200" dirty="0" smtClean="0">
                <a:solidFill>
                  <a:schemeClr val="tx1"/>
                </a:solidFill>
                <a:latin typeface="+mn-lt"/>
                <a:ea typeface="+mn-ea"/>
                <a:cs typeface="+mn-cs"/>
              </a:rPr>
              <a:t>may be associated with greater odds of cartilage thickness loss. </a:t>
            </a: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:25</a:t>
            </a:r>
          </a:p>
          <a:p>
            <a:r>
              <a:rPr lang="en-US" sz="1600" kern="1200" dirty="0" smtClean="0">
                <a:solidFill>
                  <a:schemeClr val="tx1"/>
                </a:solidFill>
                <a:latin typeface="+mn-lt"/>
                <a:ea typeface="+mn-ea"/>
                <a:cs typeface="+mn-cs"/>
              </a:rPr>
              <a:t>(9:00)</a:t>
            </a:r>
            <a:endParaRPr lang="en-US" sz="16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06E08F4-CA23-4CBB-9DF4-9F3249557487}"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baseline="0" dirty="0" smtClean="0"/>
              <a:t>Our results reaffirm previous reports that baseline BML size is associated with the presence of joint space narrowing and predicts JSN progression.</a:t>
            </a:r>
          </a:p>
          <a:p>
            <a:endParaRPr lang="en-US" sz="1600" baseline="0" dirty="0" smtClean="0"/>
          </a:p>
          <a:p>
            <a:r>
              <a:rPr lang="en-US" sz="1600" baseline="0" dirty="0" smtClean="0"/>
              <a:t>One novel finding was that BML regression, particularly in the medial compartment, may be associated with an increased chance of JSN progression but this may be attributed to the presence of a larger baseline BML. </a:t>
            </a:r>
          </a:p>
          <a:p>
            <a:endParaRPr lang="en-US" sz="1600" baseline="0" dirty="0" smtClean="0"/>
          </a:p>
          <a:p>
            <a:r>
              <a:rPr lang="en-US" sz="1600" baseline="0" dirty="0" smtClean="0"/>
              <a:t>:24</a:t>
            </a:r>
          </a:p>
          <a:p>
            <a:r>
              <a:rPr lang="en-US" sz="1600" baseline="0" dirty="0" smtClean="0"/>
              <a:t>(9:24)</a:t>
            </a:r>
          </a:p>
        </p:txBody>
      </p:sp>
      <p:sp>
        <p:nvSpPr>
          <p:cNvPr id="4" name="Slide Number Placeholder 3"/>
          <p:cNvSpPr>
            <a:spLocks noGrp="1"/>
          </p:cNvSpPr>
          <p:nvPr>
            <p:ph type="sldNum" sz="quarter" idx="10"/>
          </p:nvPr>
        </p:nvSpPr>
        <p:spPr/>
        <p:txBody>
          <a:bodyPr/>
          <a:lstStyle/>
          <a:p>
            <a:fld id="{506E08F4-CA23-4CBB-9DF4-9F3249557487}" type="slidenum">
              <a:rPr lang="en-US" smtClean="0"/>
              <a:pPr/>
              <a:t>20</a:t>
            </a:fld>
            <a:endParaRPr lang="en-US" dirty="0"/>
          </a:p>
        </p:txBody>
      </p:sp>
    </p:spTree>
    <p:extLst>
      <p:ext uri="{BB962C8B-B14F-4D97-AF65-F5344CB8AC3E}">
        <p14:creationId xmlns:p14="http://schemas.microsoft.com/office/powerpoint/2010/main" val="1354287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5790"/>
            <a:ext cx="6096000" cy="4499610"/>
          </a:xfrm>
        </p:spPr>
        <p:txBody>
          <a:bodyPr>
            <a:noAutofit/>
          </a:bodyPr>
          <a:lstStyle/>
          <a:p>
            <a:r>
              <a:rPr lang="en-US" sz="1600" dirty="0" smtClean="0"/>
              <a:t>Now this study has a few limitations.</a:t>
            </a:r>
            <a:r>
              <a:rPr lang="en-US" sz="1600" baseline="0" dirty="0" smtClean="0"/>
              <a:t> One of which is that we only measured BMLs at two points that were separated by 24 months.</a:t>
            </a:r>
            <a:r>
              <a:rPr lang="en-US" sz="1600" dirty="0" smtClean="0"/>
              <a:t> </a:t>
            </a:r>
            <a:r>
              <a:rPr lang="en-US" sz="1600" baseline="0" dirty="0" smtClean="0"/>
              <a:t>Therefore it is unclear when the BMLs were changing. It may be helpful if future studies measure BMLs at multiple time points with smaller time intervals. </a:t>
            </a:r>
          </a:p>
          <a:p>
            <a:endParaRPr lang="en-US" sz="1600" dirty="0" smtClean="0"/>
          </a:p>
          <a:p>
            <a:r>
              <a:rPr lang="en-US" sz="1600" baseline="0" dirty="0" smtClean="0"/>
              <a:t>Furthermore, it would be interesting to see if the odds of progression changes further down the road after a BML gets smaller.</a:t>
            </a:r>
          </a:p>
          <a:p>
            <a:endParaRPr lang="en-US" sz="1600" baseline="0" dirty="0" smtClean="0"/>
          </a:p>
          <a:p>
            <a:r>
              <a:rPr lang="en-US" sz="1600" baseline="0" dirty="0" smtClean="0"/>
              <a:t>There is also the potential for a selection bias since most of the participants had radiographic OA. </a:t>
            </a:r>
          </a:p>
          <a:p>
            <a:endParaRPr lang="en-US" sz="1600" baseline="0" dirty="0" smtClean="0"/>
          </a:p>
          <a:p>
            <a:r>
              <a:rPr lang="en-US" sz="1600" baseline="0" dirty="0" smtClean="0"/>
              <a:t>However, it is important to keep in mind that we did not always study the knee with osteoarthritis and that this is a similar population that we would recruit for clinical trials that may consider using BML volume as an outcome measure.</a:t>
            </a:r>
          </a:p>
          <a:p>
            <a:endParaRPr lang="en-US" sz="1600" baseline="0" dirty="0" smtClean="0"/>
          </a:p>
          <a:p>
            <a:r>
              <a:rPr lang="en-US" sz="1600" baseline="0" dirty="0" smtClean="0"/>
              <a:t>:47 (10:12)</a:t>
            </a:r>
          </a:p>
        </p:txBody>
      </p:sp>
      <p:sp>
        <p:nvSpPr>
          <p:cNvPr id="4" name="Slide Number Placeholder 3"/>
          <p:cNvSpPr>
            <a:spLocks noGrp="1"/>
          </p:cNvSpPr>
          <p:nvPr>
            <p:ph type="sldNum" sz="quarter" idx="10"/>
          </p:nvPr>
        </p:nvSpPr>
        <p:spPr/>
        <p:txBody>
          <a:bodyPr/>
          <a:lstStyle/>
          <a:p>
            <a:fld id="{506E08F4-CA23-4CBB-9DF4-9F3249557487}" type="slidenum">
              <a:rPr lang="en-US" smtClean="0"/>
              <a:pPr/>
              <a:t>21</a:t>
            </a:fld>
            <a:endParaRPr lang="en-US" dirty="0"/>
          </a:p>
        </p:txBody>
      </p:sp>
    </p:spTree>
    <p:extLst>
      <p:ext uri="{BB962C8B-B14F-4D97-AF65-F5344CB8AC3E}">
        <p14:creationId xmlns:p14="http://schemas.microsoft.com/office/powerpoint/2010/main" val="3280775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928360" cy="4423410"/>
          </a:xfrm>
        </p:spPr>
        <p:txBody>
          <a:bodyPr>
            <a:normAutofit lnSpcReduction="10000"/>
          </a:bodyPr>
          <a:lstStyle/>
          <a:p>
            <a:r>
              <a:rPr lang="en-US" sz="1600" dirty="0" smtClean="0"/>
              <a:t>In conclusion, Bone marrow lesion volume may have some utility as an imaging biomarker for assessing knee OA severity and predicting knee OA progression. </a:t>
            </a:r>
          </a:p>
          <a:p>
            <a:endParaRPr lang="en-US" sz="1600" dirty="0" smtClean="0"/>
          </a:p>
          <a:p>
            <a:r>
              <a:rPr lang="en-US" sz="1600" dirty="0" smtClean="0"/>
              <a:t>However, reduction in BML volume on this MRI sequence, does not appear to be associated with reduced odds of concurrent joint space</a:t>
            </a:r>
            <a:r>
              <a:rPr lang="en-US" sz="1600" baseline="0" dirty="0" smtClean="0"/>
              <a:t> narrowing</a:t>
            </a:r>
            <a:r>
              <a:rPr lang="en-US" sz="1600" dirty="0" smtClean="0"/>
              <a:t>. </a:t>
            </a:r>
          </a:p>
          <a:p>
            <a:endParaRPr lang="en-US" sz="1600" dirty="0" smtClean="0"/>
          </a:p>
          <a:p>
            <a:r>
              <a:rPr lang="en-US" sz="1600" dirty="0" smtClean="0"/>
              <a:t>Our findings may suggest that that once a knee experiences a large BML the joint has been structurally compromised, at least for 24 months.</a:t>
            </a:r>
          </a:p>
          <a:p>
            <a:endParaRPr lang="en-US" sz="1600" dirty="0" smtClean="0"/>
          </a:p>
          <a:p>
            <a:r>
              <a:rPr lang="en-US" sz="1600" baseline="0" dirty="0" smtClean="0"/>
              <a:t>However, our primary results did not reach statistical significance but the trends we detected in repeated analyses warrant further research and should suggest caution when considering BML volume change as an imaging outcome measure.</a:t>
            </a:r>
          </a:p>
          <a:p>
            <a:endParaRPr lang="en-US" sz="1600" dirty="0" smtClean="0"/>
          </a:p>
          <a:p>
            <a:r>
              <a:rPr lang="en-US" sz="1600" dirty="0" smtClean="0"/>
              <a:t>:44 (10:55)</a:t>
            </a:r>
            <a:endParaRPr lang="en-US" sz="16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22</a:t>
            </a:fld>
            <a:endParaRPr lang="en-US" dirty="0"/>
          </a:p>
        </p:txBody>
      </p:sp>
    </p:spTree>
    <p:extLst>
      <p:ext uri="{BB962C8B-B14F-4D97-AF65-F5344CB8AC3E}">
        <p14:creationId xmlns:p14="http://schemas.microsoft.com/office/powerpoint/2010/main" val="2856458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Thank you for time </a:t>
            </a:r>
            <a:r>
              <a:rPr lang="en-US" sz="1600" baseline="0" dirty="0" smtClean="0"/>
              <a:t>and I would also like to thank our funding sources and the Osteoarthritis Initiative sites for collecting the OAI data. </a:t>
            </a:r>
          </a:p>
          <a:p>
            <a:endParaRPr lang="en-US" sz="1600" dirty="0" smtClean="0"/>
          </a:p>
          <a:p>
            <a:r>
              <a:rPr lang="en-US" sz="1600" baseline="0" dirty="0" smtClean="0"/>
              <a:t>If you have any questions I’d be glad to answer them.</a:t>
            </a:r>
          </a:p>
          <a:p>
            <a:endParaRPr lang="en-US" sz="1600" baseline="0" dirty="0" smtClean="0"/>
          </a:p>
          <a:p>
            <a:r>
              <a:rPr lang="en-US" sz="1600" dirty="0" smtClean="0"/>
              <a:t>:10</a:t>
            </a:r>
          </a:p>
          <a:p>
            <a:r>
              <a:rPr lang="en-US" sz="1600" dirty="0" smtClean="0"/>
              <a:t>(10:15)</a:t>
            </a:r>
          </a:p>
          <a:p>
            <a:endParaRPr lang="en-US" sz="1600" dirty="0" smtClean="0"/>
          </a:p>
        </p:txBody>
      </p:sp>
      <p:sp>
        <p:nvSpPr>
          <p:cNvPr id="4" name="Slide Number Placeholder 3"/>
          <p:cNvSpPr>
            <a:spLocks noGrp="1"/>
          </p:cNvSpPr>
          <p:nvPr>
            <p:ph type="sldNum" sz="quarter" idx="10"/>
          </p:nvPr>
        </p:nvSpPr>
        <p:spPr/>
        <p:txBody>
          <a:bodyPr/>
          <a:lstStyle/>
          <a:p>
            <a:fld id="{506E08F4-CA23-4CBB-9DF4-9F3249557487}"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15790"/>
            <a:ext cx="6324600" cy="4423410"/>
          </a:xfrm>
        </p:spPr>
        <p:txBody>
          <a:bodyPr>
            <a:noAutofit/>
          </a:bodyPr>
          <a:lstStyle/>
          <a:p>
            <a:pPr defTabSz="931774">
              <a:defRPr/>
            </a:pPr>
            <a:r>
              <a:rPr lang="en-US" sz="1400" dirty="0" smtClean="0"/>
              <a:t>To measure the BML volume we used the sagittal intermediate-weighted, turbo spin echo, fat-suppressed MR images from the 24 and 48 month OAI visits. </a:t>
            </a:r>
          </a:p>
          <a:p>
            <a:pPr defTabSz="931774">
              <a:defRPr/>
            </a:pPr>
            <a:endParaRPr lang="en-US" sz="1400" dirty="0" smtClean="0"/>
          </a:p>
          <a:p>
            <a:pPr defTabSz="931774">
              <a:defRPr/>
            </a:pPr>
            <a:r>
              <a:rPr lang="en-US" sz="1400" dirty="0" smtClean="0"/>
              <a:t>We used a new</a:t>
            </a:r>
            <a:r>
              <a:rPr lang="en-US" sz="1400" baseline="0" dirty="0" smtClean="0"/>
              <a:t> custom</a:t>
            </a:r>
            <a:r>
              <a:rPr lang="en-US" sz="1400" dirty="0" smtClean="0"/>
              <a:t> semi-automated bml segmentation method that was developed by our study team to measure BMLs. This method has a good inter-tester reliability probably because the user’s only responsibility was to manually mark the border of the bone as</a:t>
            </a:r>
            <a:r>
              <a:rPr lang="en-US" sz="1400" baseline="0" dirty="0" smtClean="0"/>
              <a:t> you can see in this first image</a:t>
            </a:r>
            <a:r>
              <a:rPr lang="en-US" sz="1400" dirty="0" smtClean="0"/>
              <a:t>.  </a:t>
            </a:r>
          </a:p>
          <a:p>
            <a:pPr defTabSz="931774">
              <a:defRPr/>
            </a:pPr>
            <a:endParaRPr lang="en-US" sz="1400" dirty="0" smtClean="0"/>
          </a:p>
          <a:p>
            <a:pPr defTabSz="931774">
              <a:defRPr/>
            </a:pPr>
            <a:r>
              <a:rPr lang="en-US" sz="1400" dirty="0" smtClean="0"/>
              <a:t>Once the user marked the edges of the bone the program automatically</a:t>
            </a:r>
            <a:r>
              <a:rPr lang="en-US" sz="1400" baseline="0" dirty="0" smtClean="0"/>
              <a:t> </a:t>
            </a:r>
            <a:r>
              <a:rPr lang="en-US" sz="1400" dirty="0" smtClean="0"/>
              <a:t>identified areas of high signal intensity</a:t>
            </a:r>
            <a:r>
              <a:rPr lang="en-US" sz="1400" baseline="0" dirty="0" smtClean="0"/>
              <a:t>.</a:t>
            </a:r>
            <a:endParaRPr lang="en-US" sz="1400" dirty="0" smtClean="0"/>
          </a:p>
          <a:p>
            <a:pPr defTabSz="931774">
              <a:defRPr/>
            </a:pPr>
            <a:endParaRPr lang="en-US" sz="1400" dirty="0" smtClean="0"/>
          </a:p>
          <a:p>
            <a:pPr defTabSz="931774">
              <a:defRPr/>
            </a:pPr>
            <a:r>
              <a:rPr lang="en-US" sz="1400" dirty="0" smtClean="0"/>
              <a:t>(ICC for total BML volume change)</a:t>
            </a:r>
          </a:p>
          <a:p>
            <a:pPr defTabSz="931774">
              <a:defRPr/>
            </a:pPr>
            <a:endParaRPr lang="en-US" sz="1400" dirty="0" smtClean="0"/>
          </a:p>
          <a:p>
            <a:pPr defTabSz="931774">
              <a:defRPr/>
            </a:pPr>
            <a:r>
              <a:rPr lang="en-US" sz="1400" dirty="0" smtClean="0"/>
              <a:t>:38</a:t>
            </a:r>
          </a:p>
          <a:p>
            <a:pPr defTabSz="931774">
              <a:defRPr/>
            </a:pPr>
            <a:r>
              <a:rPr lang="en-US" sz="1400" dirty="0" smtClean="0"/>
              <a:t>(2:38)</a:t>
            </a:r>
          </a:p>
        </p:txBody>
      </p:sp>
      <p:sp>
        <p:nvSpPr>
          <p:cNvPr id="4" name="Slide Number Placeholder 3"/>
          <p:cNvSpPr>
            <a:spLocks noGrp="1"/>
          </p:cNvSpPr>
          <p:nvPr>
            <p:ph type="sldNum" sz="quarter" idx="10"/>
          </p:nvPr>
        </p:nvSpPr>
        <p:spPr/>
        <p:txBody>
          <a:bodyPr/>
          <a:lstStyle/>
          <a:p>
            <a:fld id="{506E08F4-CA23-4CBB-9DF4-9F3249557487}"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kern="1200" baseline="0" dirty="0" smtClean="0">
                <a:solidFill>
                  <a:schemeClr val="tx1"/>
                </a:solidFill>
                <a:latin typeface="+mn-lt"/>
                <a:ea typeface="+mn-ea"/>
                <a:cs typeface="+mn-cs"/>
              </a:rPr>
              <a:t>In the past we’ve demonstrated that our new measurement had good construct validity based on findings that BML volume relates to cartilage changes among knees with full thickness defects. Furthermore, our measurements supported prior research that indicated baseline BML size has a positive association with knee pain and changes in </a:t>
            </a:r>
            <a:r>
              <a:rPr lang="en-US" sz="1600" kern="1200" baseline="0" dirty="0" err="1" smtClean="0">
                <a:solidFill>
                  <a:schemeClr val="tx1"/>
                </a:solidFill>
                <a:latin typeface="+mn-lt"/>
                <a:ea typeface="+mn-ea"/>
                <a:cs typeface="+mn-cs"/>
              </a:rPr>
              <a:t>bml</a:t>
            </a:r>
            <a:r>
              <a:rPr lang="en-US" sz="1600" kern="1200" baseline="0" dirty="0" smtClean="0">
                <a:solidFill>
                  <a:schemeClr val="tx1"/>
                </a:solidFill>
                <a:latin typeface="+mn-lt"/>
                <a:ea typeface="+mn-ea"/>
                <a:cs typeface="+mn-cs"/>
              </a:rPr>
              <a:t> volume have a positive association with changes in knee pain. </a:t>
            </a:r>
          </a:p>
          <a:p>
            <a:endParaRPr lang="en-US" sz="1600" kern="1200" baseline="0" dirty="0" smtClean="0">
              <a:solidFill>
                <a:schemeClr val="tx1"/>
              </a:solidFill>
              <a:latin typeface="+mn-lt"/>
              <a:ea typeface="+mn-ea"/>
              <a:cs typeface="+mn-cs"/>
            </a:endParaRPr>
          </a:p>
          <a:p>
            <a:r>
              <a:rPr lang="en-US" sz="1600" kern="1200" baseline="0" dirty="0" smtClean="0">
                <a:solidFill>
                  <a:schemeClr val="tx1"/>
                </a:solidFill>
                <a:latin typeface="+mn-lt"/>
                <a:ea typeface="+mn-ea"/>
                <a:cs typeface="+mn-cs"/>
              </a:rPr>
              <a:t>:25</a:t>
            </a:r>
          </a:p>
          <a:p>
            <a:r>
              <a:rPr lang="en-US" sz="1600" kern="1200" baseline="0" dirty="0" smtClean="0">
                <a:solidFill>
                  <a:schemeClr val="tx1"/>
                </a:solidFill>
                <a:latin typeface="+mn-lt"/>
                <a:ea typeface="+mn-ea"/>
                <a:cs typeface="+mn-cs"/>
              </a:rPr>
              <a:t>(4:21)</a:t>
            </a:r>
          </a:p>
        </p:txBody>
      </p:sp>
      <p:sp>
        <p:nvSpPr>
          <p:cNvPr id="4" name="Slide Number Placeholder 3"/>
          <p:cNvSpPr>
            <a:spLocks noGrp="1"/>
          </p:cNvSpPr>
          <p:nvPr>
            <p:ph type="sldNum" sz="quarter" idx="10"/>
          </p:nvPr>
        </p:nvSpPr>
        <p:spPr/>
        <p:txBody>
          <a:bodyPr/>
          <a:lstStyle/>
          <a:p>
            <a:fld id="{506E08F4-CA23-4CBB-9DF4-9F3249557487}" type="slidenum">
              <a:rPr lang="en-US" smtClean="0"/>
              <a:pPr/>
              <a:t>25</a:t>
            </a:fld>
            <a:endParaRPr lang="en-US" dirty="0"/>
          </a:p>
        </p:txBody>
      </p:sp>
    </p:spTree>
    <p:extLst>
      <p:ext uri="{BB962C8B-B14F-4D97-AF65-F5344CB8AC3E}">
        <p14:creationId xmlns:p14="http://schemas.microsoft.com/office/powerpoint/2010/main" val="327431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5790"/>
            <a:ext cx="6096000" cy="4423410"/>
          </a:xfrm>
        </p:spPr>
        <p:txBody>
          <a:bodyPr>
            <a:noAutofit/>
          </a:bodyPr>
          <a:lstStyle/>
          <a:p>
            <a:pPr rtl="0" latinLnBrk="0"/>
            <a:r>
              <a:rPr lang="en-US" sz="1600" dirty="0" smtClean="0"/>
              <a:t>Once the areas of high-signal intensity</a:t>
            </a:r>
            <a:r>
              <a:rPr lang="en-US" sz="1600" baseline="0" dirty="0" smtClean="0"/>
              <a:t> </a:t>
            </a:r>
            <a:r>
              <a:rPr lang="en-US" sz="1600" dirty="0" smtClean="0"/>
              <a:t>were identified, two criteria were used to reduce the risk of false positives. </a:t>
            </a:r>
          </a:p>
          <a:p>
            <a:pPr rtl="0" latinLnBrk="0"/>
            <a:endParaRPr lang="en-US" sz="1600" dirty="0" smtClean="0"/>
          </a:p>
          <a:p>
            <a:pPr rtl="0" latinLnBrk="0"/>
            <a:r>
              <a:rPr lang="en-US" sz="1600" dirty="0" smtClean="0"/>
              <a:t>The first criteria was that the distance between a BML and the articular surface should be no more than 10 mm and the second criteria was that a BML should span more than one MR image</a:t>
            </a:r>
            <a:r>
              <a:rPr lang="en-US" sz="1600" baseline="0" dirty="0" smtClean="0"/>
              <a:t>. </a:t>
            </a:r>
            <a:endParaRPr lang="en-US" sz="1600" dirty="0" smtClean="0"/>
          </a:p>
          <a:p>
            <a:pPr rtl="0" latinLnBrk="0"/>
            <a:endParaRPr lang="en-US" sz="1600" dirty="0" smtClean="0"/>
          </a:p>
          <a:p>
            <a:pPr rtl="0" latinLnBrk="0"/>
            <a:r>
              <a:rPr lang="en-US" sz="1600" dirty="0" smtClean="0"/>
              <a:t>Once we identified</a:t>
            </a:r>
            <a:r>
              <a:rPr lang="en-US" sz="1600" baseline="0" dirty="0" smtClean="0"/>
              <a:t> the BMLs</a:t>
            </a:r>
            <a:r>
              <a:rPr lang="en-US" sz="1600" dirty="0" smtClean="0"/>
              <a:t>, we summed the femoral and tibial BML volumes in the index compartment to have a total</a:t>
            </a:r>
            <a:r>
              <a:rPr lang="en-US" sz="1600" baseline="0" dirty="0" smtClean="0"/>
              <a:t> compartment BML volume. The index compartment was the medial tibiofemoral compartment unless the lateral tibiofemoral compartment had greater joint space narrowing.</a:t>
            </a:r>
          </a:p>
          <a:p>
            <a:pPr rtl="0" latinLnBrk="0"/>
            <a:endParaRPr lang="en-US" sz="1600" baseline="0" dirty="0" smtClean="0"/>
          </a:p>
          <a:p>
            <a:pPr rtl="0" latinLnBrk="0"/>
            <a:r>
              <a:rPr lang="en-US" sz="1600" baseline="0" dirty="0" smtClean="0"/>
              <a:t>:34</a:t>
            </a:r>
          </a:p>
          <a:p>
            <a:pPr rtl="0" latinLnBrk="0"/>
            <a:r>
              <a:rPr lang="en-US" sz="1600" baseline="0" dirty="0" smtClean="0"/>
              <a:t>(3:12)</a:t>
            </a:r>
            <a:endParaRPr lang="en-US" sz="1600" dirty="0" smtClean="0"/>
          </a:p>
        </p:txBody>
      </p:sp>
      <p:sp>
        <p:nvSpPr>
          <p:cNvPr id="4" name="Slide Number Placeholder 3"/>
          <p:cNvSpPr>
            <a:spLocks noGrp="1"/>
          </p:cNvSpPr>
          <p:nvPr>
            <p:ph type="sldNum" sz="quarter" idx="10"/>
          </p:nvPr>
        </p:nvSpPr>
        <p:spPr/>
        <p:txBody>
          <a:bodyPr/>
          <a:lstStyle/>
          <a:p>
            <a:fld id="{506E08F4-CA23-4CBB-9DF4-9F3249557487}"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The main outcome measure was joint space narrowing or JSN which was assessed</a:t>
            </a:r>
            <a:r>
              <a:rPr lang="en-US" sz="1600" baseline="0" dirty="0" smtClean="0"/>
              <a:t> on w</a:t>
            </a:r>
            <a:r>
              <a:rPr lang="en-US" sz="1600" dirty="0" smtClean="0"/>
              <a:t>eight-bearing, bilateral, fixed-flexion, posterior-anterior knee radiographs which were obtained at the 24- and 48-month OAI visits. Central</a:t>
            </a:r>
            <a:r>
              <a:rPr lang="en-US" sz="1600" baseline="0" dirty="0" smtClean="0"/>
              <a:t> r</a:t>
            </a:r>
            <a:r>
              <a:rPr lang="en-US" sz="1600" dirty="0" smtClean="0"/>
              <a:t>eaders, who were blinded to sequence, scored the paired images for medial and lateral JSN grade  using the OARSI Atlas [19] as well as within OARSI grade narrowing [24].  The read-reread</a:t>
            </a:r>
            <a:r>
              <a:rPr lang="en-US" sz="1600" baseline="0" dirty="0" smtClean="0"/>
              <a:t> </a:t>
            </a:r>
            <a:r>
              <a:rPr lang="en-US" sz="1600" dirty="0" smtClean="0"/>
              <a:t>agreement for these readings was good and the JSN scores are publicly available on the OAI website. </a:t>
            </a:r>
          </a:p>
          <a:p>
            <a:endParaRPr lang="en-US" sz="1600" dirty="0" smtClean="0"/>
          </a:p>
          <a:p>
            <a:r>
              <a:rPr lang="en-US" sz="1600" dirty="0" smtClean="0"/>
              <a:t>:35</a:t>
            </a:r>
          </a:p>
          <a:p>
            <a:r>
              <a:rPr lang="en-US" sz="1600" dirty="0" smtClean="0"/>
              <a:t>(3:48)</a:t>
            </a:r>
          </a:p>
          <a:p>
            <a:r>
              <a:rPr lang="en-US" sz="1600" dirty="0" smtClean="0"/>
              <a:t>313</a:t>
            </a:r>
          </a:p>
        </p:txBody>
      </p:sp>
      <p:sp>
        <p:nvSpPr>
          <p:cNvPr id="4" name="Slide Number Placeholder 3"/>
          <p:cNvSpPr>
            <a:spLocks noGrp="1"/>
          </p:cNvSpPr>
          <p:nvPr>
            <p:ph type="sldNum" sz="quarter" idx="10"/>
          </p:nvPr>
        </p:nvSpPr>
        <p:spPr/>
        <p:txBody>
          <a:bodyPr/>
          <a:lstStyle/>
          <a:p>
            <a:fld id="{506E08F4-CA23-4CBB-9DF4-9F3249557487}"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confirm the primary results we used data from a clinical trial of vitamin D among 103 patients with knee OA. The advantage of this data set was that we had manually measured approximations of BML volume, which allowed us to verify our findings using a different BML measurement method [6]. Briefly to perform</a:t>
            </a:r>
            <a:r>
              <a:rPr lang="en-US" baseline="0" dirty="0" smtClean="0"/>
              <a:t> this measurement </a:t>
            </a:r>
            <a:r>
              <a:rPr lang="en-US" dirty="0" smtClean="0"/>
              <a:t>one reader measured the longest cross-sectional diameter of each BML in three planes to approximate BML volume. Approximate BML volumes were then summed to form a compartment-specific BML volume. The femoral and tibial cartilage was manually segmented by one reader in the index tibiofemoral compartment,</a:t>
            </a:r>
            <a:r>
              <a:rPr lang="en-US" baseline="0" dirty="0" smtClean="0"/>
              <a:t> which was the </a:t>
            </a:r>
            <a:r>
              <a:rPr lang="en-US" dirty="0" smtClean="0"/>
              <a:t>compartment with greater JSN. </a:t>
            </a:r>
          </a:p>
          <a:p>
            <a:endParaRPr lang="en-US" dirty="0" smtClean="0"/>
          </a:p>
          <a:p>
            <a:r>
              <a:rPr lang="en-US" dirty="0" smtClean="0"/>
              <a:t>:48</a:t>
            </a:r>
          </a:p>
          <a:p>
            <a:r>
              <a:rPr lang="en-US" dirty="0" smtClean="0"/>
              <a:t>(4:36)</a:t>
            </a:r>
          </a:p>
        </p:txBody>
      </p:sp>
      <p:sp>
        <p:nvSpPr>
          <p:cNvPr id="4" name="Slide Number Placeholder 3"/>
          <p:cNvSpPr>
            <a:spLocks noGrp="1"/>
          </p:cNvSpPr>
          <p:nvPr>
            <p:ph type="sldNum" sz="quarter" idx="10"/>
          </p:nvPr>
        </p:nvSpPr>
        <p:spPr/>
        <p:txBody>
          <a:bodyPr/>
          <a:lstStyle/>
          <a:p>
            <a:fld id="{506E08F4-CA23-4CBB-9DF4-9F3249557487}" type="slidenum">
              <a:rPr lang="en-US" smtClean="0"/>
              <a:pPr/>
              <a:t>28</a:t>
            </a:fld>
            <a:endParaRPr lang="en-US" dirty="0"/>
          </a:p>
        </p:txBody>
      </p:sp>
    </p:spTree>
    <p:extLst>
      <p:ext uri="{BB962C8B-B14F-4D97-AF65-F5344CB8AC3E}">
        <p14:creationId xmlns:p14="http://schemas.microsoft.com/office/powerpoint/2010/main" val="2533539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Before analyzing the data we explored</a:t>
            </a:r>
            <a:r>
              <a:rPr lang="en-US" sz="1600" baseline="0" dirty="0" smtClean="0"/>
              <a:t> the distribution of bml volume change among knees in tertiles defined by baseline BML volumes. As noted before we divided BML volume change based on quartiles but we collapsed the middle two quartiles and defined that group as having no or minimal BML change.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As you can see, most knees with no or small BMLs at baseline showed no change and almost 20% experienced BML progression.</a:t>
            </a:r>
          </a:p>
          <a:p>
            <a:r>
              <a:rPr lang="en-US" sz="1600" baseline="0" dirty="0" smtClean="0"/>
              <a:t>Among the knees with moderate size BMLs at baseline we found that some knees had BML regression or BML progression but a considerable number still showed no change.</a:t>
            </a:r>
          </a:p>
          <a:p>
            <a:r>
              <a:rPr lang="en-US" sz="1600" baseline="0" dirty="0" smtClean="0"/>
              <a:t>Finally, among knees with large baseline BML volume we see that the majority of knees experienced BML regression, and very few knees remained the same over time.</a:t>
            </a:r>
          </a:p>
          <a:p>
            <a:r>
              <a:rPr lang="en-US" sz="1600" baseline="0" dirty="0" smtClean="0"/>
              <a:t>Overall, it’s interesting to note that regardless of baseline BML size some knees experienced BML. </a:t>
            </a:r>
            <a:endParaRPr lang="en-US" sz="16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kern="1200" dirty="0" smtClean="0">
                <a:solidFill>
                  <a:schemeClr val="tx1"/>
                </a:solidFill>
                <a:latin typeface="+mn-lt"/>
                <a:ea typeface="+mn-ea"/>
                <a:cs typeface="+mn-cs"/>
              </a:rPr>
              <a:t>Based on the results above, we tried to determine whether baseline BML volume or BML volume change was more influential in modeling JSN progression over 24-months. We conducted a CART analysis to achieve this goal but for</a:t>
            </a:r>
            <a:r>
              <a:rPr lang="en-US" sz="1600" kern="1200" baseline="0" dirty="0" smtClean="0">
                <a:solidFill>
                  <a:schemeClr val="tx1"/>
                </a:solidFill>
                <a:latin typeface="+mn-lt"/>
                <a:ea typeface="+mn-ea"/>
                <a:cs typeface="+mn-cs"/>
              </a:rPr>
              <a:t> brevity we will focus on just the first two splits.</a:t>
            </a:r>
            <a:endParaRPr lang="en-US" sz="1600" kern="1200" dirty="0" smtClean="0">
              <a:solidFill>
                <a:schemeClr val="tx1"/>
              </a:solidFill>
              <a:latin typeface="+mn-lt"/>
              <a:ea typeface="+mn-ea"/>
              <a:cs typeface="+mn-cs"/>
            </a:endParaRP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:19</a:t>
            </a:r>
          </a:p>
          <a:p>
            <a:r>
              <a:rPr lang="en-US" sz="1600" kern="1200" dirty="0" smtClean="0">
                <a:solidFill>
                  <a:schemeClr val="tx1"/>
                </a:solidFill>
                <a:latin typeface="+mn-lt"/>
                <a:ea typeface="+mn-ea"/>
                <a:cs typeface="+mn-cs"/>
              </a:rPr>
              <a:t>(10:00)</a:t>
            </a:r>
          </a:p>
        </p:txBody>
      </p:sp>
      <p:sp>
        <p:nvSpPr>
          <p:cNvPr id="4" name="Slide Number Placeholder 3"/>
          <p:cNvSpPr>
            <a:spLocks noGrp="1"/>
          </p:cNvSpPr>
          <p:nvPr>
            <p:ph type="sldNum" sz="quarter" idx="10"/>
          </p:nvPr>
        </p:nvSpPr>
        <p:spPr/>
        <p:txBody>
          <a:bodyPr/>
          <a:lstStyle/>
          <a:p>
            <a:fld id="{506E08F4-CA23-4CBB-9DF4-9F3249557487}"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kern="1200" dirty="0" smtClean="0">
                <a:solidFill>
                  <a:schemeClr val="tx1"/>
                </a:solidFill>
                <a:latin typeface="+mn-lt"/>
                <a:ea typeface="+mn-ea"/>
                <a:cs typeface="+mn-cs"/>
              </a:rPr>
              <a:t>In CART analyses the first split was based on baseline BML volume, suggesting that this is the variable best able to discriminate between those who did and did not have JSN progression. The analysis classified participants with baseline BML volume less than 0.95 cm3 as non-</a:t>
            </a:r>
            <a:r>
              <a:rPr lang="en-US" sz="1600" kern="1200" dirty="0" err="1" smtClean="0">
                <a:solidFill>
                  <a:schemeClr val="tx1"/>
                </a:solidFill>
                <a:latin typeface="+mn-lt"/>
                <a:ea typeface="+mn-ea"/>
                <a:cs typeface="+mn-cs"/>
              </a:rPr>
              <a:t>progressors</a:t>
            </a:r>
            <a:r>
              <a:rPr lang="en-US" sz="1600" kern="1200" dirty="0" smtClean="0">
                <a:solidFill>
                  <a:schemeClr val="tx1"/>
                </a:solidFill>
                <a:latin typeface="+mn-lt"/>
                <a:ea typeface="+mn-ea"/>
                <a:cs typeface="+mn-cs"/>
              </a:rPr>
              <a:t> </a:t>
            </a:r>
            <a:r>
              <a:rPr lang="en-US" sz="1600" i="1" kern="1200" dirty="0" smtClean="0">
                <a:solidFill>
                  <a:schemeClr val="tx1"/>
                </a:solidFill>
                <a:latin typeface="+mn-lt"/>
                <a:ea typeface="+mn-ea"/>
                <a:cs typeface="+mn-cs"/>
              </a:rPr>
              <a:t>(including 22 who had JSN progression). </a:t>
            </a:r>
            <a:r>
              <a:rPr lang="en-US" sz="1600" kern="1200" dirty="0" smtClean="0">
                <a:solidFill>
                  <a:schemeClr val="tx1"/>
                </a:solidFill>
                <a:latin typeface="+mn-lt"/>
                <a:ea typeface="+mn-ea"/>
                <a:cs typeface="+mn-cs"/>
              </a:rPr>
              <a:t>For participants with larger baseline BML volumes, classification into </a:t>
            </a:r>
            <a:r>
              <a:rPr lang="en-US" sz="1600" kern="1200" dirty="0" err="1" smtClean="0">
                <a:solidFill>
                  <a:schemeClr val="tx1"/>
                </a:solidFill>
                <a:latin typeface="+mn-lt"/>
                <a:ea typeface="+mn-ea"/>
                <a:cs typeface="+mn-cs"/>
              </a:rPr>
              <a:t>progressor</a:t>
            </a:r>
            <a:r>
              <a:rPr lang="en-US" sz="1600" kern="1200" dirty="0" smtClean="0">
                <a:solidFill>
                  <a:schemeClr val="tx1"/>
                </a:solidFill>
                <a:latin typeface="+mn-lt"/>
                <a:ea typeface="+mn-ea"/>
                <a:cs typeface="+mn-cs"/>
              </a:rPr>
              <a:t> and non-</a:t>
            </a:r>
            <a:r>
              <a:rPr lang="en-US" sz="1600" kern="1200" dirty="0" err="1" smtClean="0">
                <a:solidFill>
                  <a:schemeClr val="tx1"/>
                </a:solidFill>
                <a:latin typeface="+mn-lt"/>
                <a:ea typeface="+mn-ea"/>
                <a:cs typeface="+mn-cs"/>
              </a:rPr>
              <a:t>progressor</a:t>
            </a:r>
            <a:r>
              <a:rPr lang="en-US" sz="1600" kern="1200" dirty="0" smtClean="0">
                <a:solidFill>
                  <a:schemeClr val="tx1"/>
                </a:solidFill>
                <a:latin typeface="+mn-lt"/>
                <a:ea typeface="+mn-ea"/>
                <a:cs typeface="+mn-cs"/>
              </a:rPr>
              <a:t> groups depended on further splits based on change in BML volume, baseline BML volume, and age.</a:t>
            </a:r>
          </a:p>
          <a:p>
            <a:endParaRPr lang="en-US" sz="1600" kern="1200" dirty="0" smtClean="0">
              <a:solidFill>
                <a:schemeClr val="tx1"/>
              </a:solidFill>
              <a:latin typeface="+mn-lt"/>
              <a:ea typeface="+mn-ea"/>
              <a:cs typeface="+mn-cs"/>
            </a:endParaRPr>
          </a:p>
          <a:p>
            <a:r>
              <a:rPr lang="en-US" sz="1600" kern="1200" dirty="0" smtClean="0">
                <a:solidFill>
                  <a:schemeClr val="tx1"/>
                </a:solidFill>
                <a:latin typeface="+mn-lt"/>
                <a:ea typeface="+mn-ea"/>
                <a:cs typeface="+mn-cs"/>
              </a:rPr>
              <a:t>:46</a:t>
            </a:r>
          </a:p>
          <a:p>
            <a:r>
              <a:rPr lang="en-US" sz="1600" kern="1200" dirty="0" smtClean="0">
                <a:solidFill>
                  <a:schemeClr val="tx1"/>
                </a:solidFill>
                <a:latin typeface="+mn-lt"/>
                <a:ea typeface="+mn-ea"/>
                <a:cs typeface="+mn-cs"/>
              </a:rPr>
              <a:t>(10:46)</a:t>
            </a:r>
          </a:p>
        </p:txBody>
      </p:sp>
      <p:sp>
        <p:nvSpPr>
          <p:cNvPr id="4" name="Slide Number Placeholder 3"/>
          <p:cNvSpPr>
            <a:spLocks noGrp="1"/>
          </p:cNvSpPr>
          <p:nvPr>
            <p:ph type="sldNum" sz="quarter" idx="10"/>
          </p:nvPr>
        </p:nvSpPr>
        <p:spPr/>
        <p:txBody>
          <a:bodyPr/>
          <a:lstStyle/>
          <a:p>
            <a:fld id="{506E08F4-CA23-4CBB-9DF4-9F3249557487}"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smtClean="0">
                <a:solidFill>
                  <a:schemeClr val="tx1"/>
                </a:solidFill>
                <a:latin typeface="+mn-lt"/>
                <a:ea typeface="+mn-ea"/>
                <a:cs typeface="+mn-cs"/>
              </a:rPr>
              <a:t>The current results </a:t>
            </a:r>
            <a:r>
              <a:rPr lang="en-US" sz="1200" kern="1200" dirty="0" smtClean="0">
                <a:solidFill>
                  <a:schemeClr val="tx1"/>
                </a:solidFill>
                <a:latin typeface="+mn-lt"/>
                <a:ea typeface="+mn-ea"/>
                <a:cs typeface="+mn-cs"/>
              </a:rPr>
              <a:t>may be in agreement with prior work from the MOST Study which reported that 28.1 to 29.3% of regions with decreased BMLs had increases in cartilage defect scores compared to 27.2% of those with stable BMLs or 6.0% of those with no BMLs at baseline or follow-up (these latter two groups represent a similar definition as our reference group with no-to-minimal changes) [</a:t>
            </a:r>
            <a:r>
              <a:rPr lang="en-US" sz="1200" u="none" strike="noStrike" kern="1200" dirty="0" smtClean="0">
                <a:solidFill>
                  <a:schemeClr val="tx1"/>
                </a:solidFill>
                <a:latin typeface="+mn-lt"/>
                <a:ea typeface="+mn-ea"/>
                <a:cs typeface="+mn-cs"/>
                <a:hlinkClick r:id="" action="ppaction://hlinkfile" tooltip="Roemer, 2009 #1162"/>
              </a:rPr>
              <a:t>14</a:t>
            </a:r>
            <a:r>
              <a:rPr lang="en-US" sz="1200" kern="1200" dirty="0" smtClean="0">
                <a:solidFill>
                  <a:schemeClr val="tx1"/>
                </a:solidFill>
                <a:latin typeface="+mn-lt"/>
                <a:ea typeface="+mn-ea"/>
                <a:cs typeface="+mn-cs"/>
              </a:rPr>
              <a:t>].  Based on the results from the MOST Study [</a:t>
            </a:r>
            <a:r>
              <a:rPr lang="en-US" sz="1200" u="none" strike="noStrike" kern="1200" dirty="0" smtClean="0">
                <a:solidFill>
                  <a:schemeClr val="tx1"/>
                </a:solidFill>
                <a:latin typeface="+mn-lt"/>
                <a:ea typeface="+mn-ea"/>
                <a:cs typeface="+mn-cs"/>
                <a:hlinkClick r:id="" action="ppaction://hlinkfile" tooltip="Roemer, 2009 #1162"/>
              </a:rPr>
              <a:t>14</a:t>
            </a:r>
            <a:r>
              <a:rPr lang="en-US" sz="1200" kern="1200" dirty="0" smtClean="0">
                <a:solidFill>
                  <a:schemeClr val="tx1"/>
                </a:solidFill>
                <a:latin typeface="+mn-lt"/>
                <a:ea typeface="+mn-ea"/>
                <a:cs typeface="+mn-cs"/>
              </a:rPr>
              <a:t>] and the current analyses BML regression may not be an optimal surrogate endpoint. Furthermore, if we want to reduce the risk of cartilage loss or JSN then BML prevention may be a more appropriate goal than BML regression.</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lvl1pPr algn="r">
              <a:defRPr b="1">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Font typeface="Wingdings" pitchFamily="2" charset="2"/>
              <a:buChar char="Ø"/>
              <a:defRPr sz="2800">
                <a:solidFill>
                  <a:schemeClr val="bg1"/>
                </a:solidFill>
              </a:defRPr>
            </a:lvl1pPr>
            <a:lvl2pPr>
              <a:defRPr sz="24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dirty="0"/>
          </a:p>
        </p:txBody>
      </p:sp>
      <p:sp>
        <p:nvSpPr>
          <p:cNvPr id="8" name="Content Placeholder 2"/>
          <p:cNvSpPr>
            <a:spLocks noGrp="1"/>
          </p:cNvSpPr>
          <p:nvPr>
            <p:ph idx="13"/>
          </p:nvPr>
        </p:nvSpPr>
        <p:spPr>
          <a:xfrm>
            <a:off x="1524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dirty="0"/>
          </a:p>
        </p:txBody>
      </p:sp>
      <p:sp>
        <p:nvSpPr>
          <p:cNvPr id="7"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A7FCBE-1BB9-4139-8601-5E33E4FF9FC4}" type="slidenum">
              <a:rPr lang="en-US" smtClean="0"/>
              <a:pPr/>
              <a:t>‹#›</a:t>
            </a:fld>
            <a:endParaRPr lang="en-US" dirty="0"/>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A7FCBE-1BB9-4139-8601-5E33E4FF9FC4}" type="slidenum">
              <a:rPr lang="en-US" smtClean="0"/>
              <a:pPr/>
              <a:t>‹#›</a:t>
            </a:fld>
            <a:endParaRPr lang="en-US" dirty="0"/>
          </a:p>
        </p:txBody>
      </p:sp>
      <p:sp>
        <p:nvSpPr>
          <p:cNvPr id="10"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7A7FCBE-1BB9-4139-8601-5E33E4FF9FC4}" type="slidenum">
              <a:rPr lang="en-US" smtClean="0"/>
              <a:pPr/>
              <a:t>‹#›</a:t>
            </a:fld>
            <a:endParaRPr lang="en-US" dirty="0"/>
          </a:p>
        </p:txBody>
      </p:sp>
      <p:sp>
        <p:nvSpPr>
          <p:cNvPr id="6"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7A7FCBE-1BB9-4139-8601-5E33E4FF9FC4}" type="slidenum">
              <a:rPr lang="en-US" smtClean="0"/>
              <a:pPr/>
              <a:t>‹#›</a:t>
            </a:fld>
            <a:endParaRPr lang="en-US" dirty="0"/>
          </a:p>
        </p:txBody>
      </p:sp>
      <p:sp>
        <p:nvSpPr>
          <p:cNvPr id="5"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A7FCBE-1BB9-4139-8601-5E33E4FF9FC4}" type="slidenum">
              <a:rPr lang="en-US" smtClean="0"/>
              <a:pPr/>
              <a:t>‹#›</a:t>
            </a:fld>
            <a:endParaRPr lang="en-US" dirty="0"/>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A7FCBE-1BB9-4139-8601-5E33E4FF9FC4}" type="slidenum">
              <a:rPr lang="en-US" smtClean="0"/>
              <a:pPr/>
              <a:t>‹#›</a:t>
            </a:fld>
            <a:endParaRPr lang="en-US" dirty="0"/>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
        <p:nvSpPr>
          <p:cNvPr id="9" name="Content Placeholder 2"/>
          <p:cNvSpPr>
            <a:spLocks noGrp="1"/>
          </p:cNvSpPr>
          <p:nvPr>
            <p:ph idx="14"/>
          </p:nvPr>
        </p:nvSpPr>
        <p:spPr>
          <a:xfrm>
            <a:off x="609600" y="64770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dirty="0"/>
          </a:p>
        </p:txBody>
      </p:sp>
      <p:sp>
        <p:nvSpPr>
          <p:cNvPr id="7"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
        <p:nvSpPr>
          <p:cNvPr id="8" name="Content Placeholder 2"/>
          <p:cNvSpPr>
            <a:spLocks noGrp="1"/>
          </p:cNvSpPr>
          <p:nvPr>
            <p:ph idx="14"/>
          </p:nvPr>
        </p:nvSpPr>
        <p:spPr>
          <a:xfrm>
            <a:off x="609600" y="64770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7A242E-06BB-4CAB-84A3-C7FC1656F6E9}" type="datetimeFigureOut">
              <a:rPr lang="en-US" smtClean="0"/>
              <a:pPr/>
              <a:t>4/19/2013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dirty="0"/>
          </a:p>
        </p:txBody>
      </p:sp>
      <p:sp>
        <p:nvSpPr>
          <p:cNvPr id="7"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A242E-06BB-4CAB-84A3-C7FC1656F6E9}" type="datetimeFigureOut">
              <a:rPr lang="en-US" smtClean="0"/>
              <a:pPr/>
              <a:t>4/19/2013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7FCBE-1BB9-4139-8601-5E33E4FF9F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oai.epi-uscf.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oai.epi-uscf.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143000"/>
            <a:ext cx="8686800" cy="3124199"/>
          </a:xfrm>
        </p:spPr>
        <p:txBody>
          <a:bodyPr>
            <a:noAutofit/>
          </a:bodyPr>
          <a:lstStyle/>
          <a:p>
            <a:r>
              <a:rPr lang="en-US" sz="3000" dirty="0" smtClean="0">
                <a:solidFill>
                  <a:schemeClr val="bg1"/>
                </a:solidFill>
              </a:rPr>
              <a:t>Baseline Bone Marrow Lesion Volume and Bone Marrow Lesion Regression are Associated </a:t>
            </a:r>
            <a:br>
              <a:rPr lang="en-US" sz="3000" dirty="0" smtClean="0">
                <a:solidFill>
                  <a:schemeClr val="bg1"/>
                </a:solidFill>
              </a:rPr>
            </a:br>
            <a:r>
              <a:rPr lang="en-US" sz="3000" dirty="0" smtClean="0">
                <a:solidFill>
                  <a:schemeClr val="bg1"/>
                </a:solidFill>
              </a:rPr>
              <a:t>with Knee Osteoarthritis Progression:</a:t>
            </a:r>
            <a:r>
              <a:rPr lang="en-US" sz="3600" dirty="0" smtClean="0">
                <a:solidFill>
                  <a:schemeClr val="bg1"/>
                </a:solidFill>
              </a:rPr>
              <a:t/>
            </a:r>
            <a:br>
              <a:rPr lang="en-US" sz="3600" dirty="0" smtClean="0">
                <a:solidFill>
                  <a:schemeClr val="bg1"/>
                </a:solidFill>
              </a:rPr>
            </a:br>
            <a:r>
              <a:rPr lang="en-US" sz="2800" i="1" dirty="0" smtClean="0">
                <a:solidFill>
                  <a:schemeClr val="bg1"/>
                </a:solidFill>
              </a:rPr>
              <a:t>Data from the Osteoarthritis Initiative </a:t>
            </a:r>
            <a:r>
              <a:rPr lang="en-US" sz="3600" dirty="0" smtClean="0">
                <a:solidFill>
                  <a:schemeClr val="bg1"/>
                </a:solidFill>
              </a:rPr>
              <a:t/>
            </a:r>
            <a:br>
              <a:rPr lang="en-US" sz="3600" dirty="0" smtClean="0">
                <a:solidFill>
                  <a:schemeClr val="bg1"/>
                </a:solidFill>
              </a:rPr>
            </a:br>
            <a:r>
              <a:rPr lang="en-US" sz="3000" dirty="0" smtClean="0">
                <a:solidFill>
                  <a:schemeClr val="bg1"/>
                </a:solidFill>
              </a:rPr>
              <a:t/>
            </a:r>
            <a:br>
              <a:rPr lang="en-US" sz="3000" dirty="0" smtClean="0">
                <a:solidFill>
                  <a:schemeClr val="bg1"/>
                </a:solidFill>
              </a:rPr>
            </a:br>
            <a:r>
              <a:rPr lang="en-US" sz="3000" dirty="0" smtClean="0">
                <a:solidFill>
                  <a:schemeClr val="bg1"/>
                </a:solidFill>
              </a:rPr>
              <a:t>Driban JB, Price LL, Lo GH, Pang J, Hunter DJ, Miller EL, Ward RJ, Eaton CB, Lynch J, &amp; McAlindon TE</a:t>
            </a:r>
            <a:endParaRPr lang="en-US" sz="3000" dirty="0">
              <a:solidFill>
                <a:schemeClr val="bg1"/>
              </a:solidFill>
            </a:endParaRPr>
          </a:p>
        </p:txBody>
      </p:sp>
      <p:sp>
        <p:nvSpPr>
          <p:cNvPr id="3" name="Subtitle 2"/>
          <p:cNvSpPr>
            <a:spLocks noGrp="1"/>
          </p:cNvSpPr>
          <p:nvPr>
            <p:ph type="subTitle" idx="1"/>
          </p:nvPr>
        </p:nvSpPr>
        <p:spPr>
          <a:xfrm>
            <a:off x="0" y="4267200"/>
            <a:ext cx="9144000" cy="2590800"/>
          </a:xfrm>
        </p:spPr>
        <p:txBody>
          <a:bodyPr>
            <a:normAutofit/>
          </a:bodyPr>
          <a:lstStyle/>
          <a:p>
            <a:pPr>
              <a:spcBef>
                <a:spcPts val="0"/>
              </a:spcBef>
            </a:pPr>
            <a:r>
              <a:rPr lang="en-US" sz="2800" dirty="0" smtClean="0"/>
              <a:t>Jeffrey B. Driban, PhD, ATC, CSCS</a:t>
            </a:r>
          </a:p>
          <a:p>
            <a:pPr>
              <a:spcBef>
                <a:spcPts val="0"/>
              </a:spcBef>
            </a:pPr>
            <a:r>
              <a:rPr lang="en-US" sz="2800" dirty="0" smtClean="0"/>
              <a:t>Division of Rheumatology</a:t>
            </a:r>
          </a:p>
          <a:p>
            <a:pPr>
              <a:spcBef>
                <a:spcPts val="0"/>
              </a:spcBef>
            </a:pPr>
            <a:r>
              <a:rPr lang="en-US" sz="2800" dirty="0" smtClean="0"/>
              <a:t>Tufts Medical Center</a:t>
            </a:r>
          </a:p>
          <a:p>
            <a:pPr>
              <a:spcBef>
                <a:spcPts val="0"/>
              </a:spcBef>
            </a:pPr>
            <a:r>
              <a:rPr lang="en-US" sz="2800" dirty="0" smtClean="0"/>
              <a:t>April 2012</a:t>
            </a:r>
          </a:p>
          <a:p>
            <a:pPr>
              <a:spcBef>
                <a:spcPts val="0"/>
              </a:spcBef>
            </a:pPr>
            <a:endParaRPr lang="en-US" sz="1000" dirty="0" smtClean="0"/>
          </a:p>
          <a:p>
            <a:r>
              <a:rPr lang="en-US" sz="2100" i="1" dirty="0" smtClean="0"/>
              <a:t>No authors have professional or financial affiliations that would bias this work. </a:t>
            </a:r>
            <a:endParaRPr lang="en-US" sz="2100"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Disclosures</a:t>
            </a:r>
            <a:endParaRPr lang="en-US" dirty="0"/>
          </a:p>
        </p:txBody>
      </p:sp>
      <p:sp>
        <p:nvSpPr>
          <p:cNvPr id="3" name="Content Placeholder 2"/>
          <p:cNvSpPr>
            <a:spLocks noGrp="1"/>
          </p:cNvSpPr>
          <p:nvPr>
            <p:ph idx="1"/>
          </p:nvPr>
        </p:nvSpPr>
        <p:spPr/>
        <p:txBody>
          <a:bodyPr/>
          <a:lstStyle/>
          <a:p>
            <a:pPr marL="0" indent="0" algn="ctr">
              <a:buNone/>
            </a:pPr>
            <a:r>
              <a:rPr lang="en-US" dirty="0"/>
              <a:t>Driban </a:t>
            </a:r>
            <a:r>
              <a:rPr lang="en-US" dirty="0" err="1"/>
              <a:t>JB</a:t>
            </a:r>
            <a:r>
              <a:rPr lang="en-US" dirty="0"/>
              <a:t>, Price LL, Lo GH, Pang J, Hunter DJ, Miller EL, Ward RJ, Eaton CB, Lynch J, &amp; </a:t>
            </a:r>
            <a:r>
              <a:rPr lang="en-US" dirty="0" err="1"/>
              <a:t>McAlindon</a:t>
            </a:r>
            <a:r>
              <a:rPr lang="en-US" dirty="0"/>
              <a:t> </a:t>
            </a:r>
            <a:r>
              <a:rPr lang="en-US" dirty="0" smtClean="0"/>
              <a:t>TE</a:t>
            </a:r>
          </a:p>
          <a:p>
            <a:pPr marL="0" indent="0" algn="ctr">
              <a:buNone/>
            </a:pPr>
            <a:endParaRPr lang="en-US" i="1" dirty="0" smtClean="0"/>
          </a:p>
          <a:p>
            <a:r>
              <a:rPr lang="en-US" i="1" dirty="0" smtClean="0"/>
              <a:t>No </a:t>
            </a:r>
            <a:r>
              <a:rPr lang="en-US" i="1" dirty="0"/>
              <a:t>authors have professional or financial affiliations that would bias this work. </a:t>
            </a:r>
          </a:p>
          <a:p>
            <a:endParaRPr lang="en-US" dirty="0"/>
          </a:p>
        </p:txBody>
      </p:sp>
      <p:sp>
        <p:nvSpPr>
          <p:cNvPr id="4" name="Content Placeholder 3"/>
          <p:cNvSpPr>
            <a:spLocks noGrp="1"/>
          </p:cNvSpPr>
          <p:nvPr>
            <p:ph idx="13"/>
          </p:nvPr>
        </p:nvSpPr>
        <p:spPr/>
        <p:txBody>
          <a:bodyPr/>
          <a:lstStyle/>
          <a:p>
            <a:endParaRPr lang="en-US" dirty="0"/>
          </a:p>
        </p:txBody>
      </p:sp>
    </p:spTree>
    <p:extLst>
      <p:ext uri="{BB962C8B-B14F-4D97-AF65-F5344CB8AC3E}">
        <p14:creationId xmlns:p14="http://schemas.microsoft.com/office/powerpoint/2010/main" val="1256269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pPr algn="r"/>
            <a:r>
              <a:rPr lang="en-US" dirty="0" smtClean="0"/>
              <a:t>Introduction</a:t>
            </a:r>
            <a:endParaRPr lang="en-US" dirty="0"/>
          </a:p>
        </p:txBody>
      </p:sp>
      <p:sp>
        <p:nvSpPr>
          <p:cNvPr id="3" name="Content Placeholder 2"/>
          <p:cNvSpPr>
            <a:spLocks noGrp="1"/>
          </p:cNvSpPr>
          <p:nvPr>
            <p:ph idx="1"/>
          </p:nvPr>
        </p:nvSpPr>
        <p:spPr>
          <a:xfrm>
            <a:off x="457200" y="1143000"/>
            <a:ext cx="8458200" cy="4800600"/>
          </a:xfrm>
        </p:spPr>
        <p:txBody>
          <a:bodyPr>
            <a:noAutofit/>
          </a:bodyPr>
          <a:lstStyle/>
          <a:p>
            <a:pPr>
              <a:spcBef>
                <a:spcPts val="800"/>
              </a:spcBef>
              <a:buFont typeface="Wingdings" pitchFamily="2" charset="2"/>
              <a:buChar char="Ø"/>
            </a:pPr>
            <a:r>
              <a:rPr lang="en-US" sz="2800" dirty="0" smtClean="0">
                <a:latin typeface="+mj-lt"/>
              </a:rPr>
              <a:t>Bone marrow lesions (BMLs)</a:t>
            </a:r>
          </a:p>
          <a:p>
            <a:pPr lvl="1">
              <a:spcBef>
                <a:spcPts val="800"/>
              </a:spcBef>
              <a:buFont typeface="Courier New" pitchFamily="49" charset="0"/>
              <a:buChar char="o"/>
            </a:pPr>
            <a:r>
              <a:rPr lang="en-US" sz="2400" dirty="0" smtClean="0">
                <a:latin typeface="+mj-lt"/>
              </a:rPr>
              <a:t>Common magnetic resonance (MR) imaging findings in osteoarthritis (OA)</a:t>
            </a:r>
          </a:p>
          <a:p>
            <a:pPr lvl="1">
              <a:spcBef>
                <a:spcPts val="800"/>
              </a:spcBef>
              <a:buFont typeface="Courier New" pitchFamily="49" charset="0"/>
              <a:buChar char="o"/>
            </a:pPr>
            <a:endParaRPr lang="en-US" sz="2400" dirty="0" smtClean="0">
              <a:latin typeface="+mj-lt"/>
            </a:endParaRPr>
          </a:p>
          <a:p>
            <a:pPr lvl="1">
              <a:spcBef>
                <a:spcPts val="800"/>
              </a:spcBef>
              <a:buFont typeface="Courier New" pitchFamily="49" charset="0"/>
              <a:buChar char="o"/>
            </a:pPr>
            <a:r>
              <a:rPr lang="en-US" sz="2400" dirty="0" smtClean="0">
                <a:latin typeface="+mj-lt"/>
              </a:rPr>
              <a:t>Baseline BML size</a:t>
            </a:r>
          </a:p>
          <a:p>
            <a:pPr lvl="2">
              <a:spcBef>
                <a:spcPts val="800"/>
              </a:spcBef>
              <a:buFont typeface="Courier New" pitchFamily="49" charset="0"/>
              <a:buChar char="o"/>
            </a:pPr>
            <a:r>
              <a:rPr lang="en-US" dirty="0" smtClean="0">
                <a:latin typeface="+mj-lt"/>
              </a:rPr>
              <a:t>Associated with OA pain and severity </a:t>
            </a:r>
          </a:p>
          <a:p>
            <a:pPr lvl="2">
              <a:spcBef>
                <a:spcPts val="800"/>
              </a:spcBef>
              <a:buFont typeface="Courier New" pitchFamily="49" charset="0"/>
              <a:buChar char="o"/>
            </a:pPr>
            <a:r>
              <a:rPr lang="en-US" dirty="0">
                <a:latin typeface="+mj-lt"/>
              </a:rPr>
              <a:t>P</a:t>
            </a:r>
            <a:r>
              <a:rPr lang="en-US" dirty="0" smtClean="0">
                <a:latin typeface="+mj-lt"/>
              </a:rPr>
              <a:t>redicts OA progression</a:t>
            </a:r>
          </a:p>
          <a:p>
            <a:pPr lvl="2">
              <a:spcBef>
                <a:spcPts val="800"/>
              </a:spcBef>
              <a:buFont typeface="Courier New" pitchFamily="49" charset="0"/>
              <a:buChar char="o"/>
            </a:pPr>
            <a:endParaRPr lang="en-US" dirty="0" smtClean="0">
              <a:latin typeface="+mj-lt"/>
            </a:endParaRPr>
          </a:p>
          <a:p>
            <a:pPr lvl="1">
              <a:spcBef>
                <a:spcPts val="800"/>
              </a:spcBef>
              <a:buFont typeface="Courier New" pitchFamily="49" charset="0"/>
              <a:buChar char="o"/>
            </a:pPr>
            <a:r>
              <a:rPr lang="en-US" dirty="0" smtClean="0">
                <a:latin typeface="+mj-lt"/>
              </a:rPr>
              <a:t>Increase in BML size </a:t>
            </a:r>
          </a:p>
          <a:p>
            <a:pPr lvl="2">
              <a:spcBef>
                <a:spcPts val="800"/>
              </a:spcBef>
              <a:buFont typeface="Courier New" pitchFamily="49" charset="0"/>
              <a:buChar char="o"/>
            </a:pPr>
            <a:r>
              <a:rPr lang="en-US" dirty="0" smtClean="0">
                <a:latin typeface="+mj-lt"/>
              </a:rPr>
              <a:t>Associated with cartilage loss*</a:t>
            </a:r>
          </a:p>
        </p:txBody>
      </p:sp>
      <p:sp>
        <p:nvSpPr>
          <p:cNvPr id="4" name="Content Placeholder 3"/>
          <p:cNvSpPr>
            <a:spLocks noGrp="1"/>
          </p:cNvSpPr>
          <p:nvPr>
            <p:ph idx="13"/>
          </p:nvPr>
        </p:nvSpPr>
        <p:spPr>
          <a:xfrm>
            <a:off x="228600" y="5715000"/>
            <a:ext cx="8610600" cy="838200"/>
          </a:xfrm>
        </p:spPr>
        <p:txBody>
          <a:bodyPr>
            <a:normAutofit fontScale="92500" lnSpcReduction="20000"/>
          </a:bodyPr>
          <a:lstStyle/>
          <a:p>
            <a:r>
              <a:rPr lang="en-US" dirty="0" smtClean="0"/>
              <a:t>Lo GH 2009, Tanamas SK 2010; Sowers MF 2003; Yusuf E 2011; Driban JB</a:t>
            </a:r>
            <a:r>
              <a:rPr lang="en-US" dirty="0"/>
              <a:t> </a:t>
            </a:r>
            <a:r>
              <a:rPr lang="en-US" dirty="0" smtClean="0"/>
              <a:t>2011; </a:t>
            </a:r>
          </a:p>
          <a:p>
            <a:r>
              <a:rPr lang="en-US" dirty="0" smtClean="0"/>
              <a:t>Hunter DJ 2011; Felson DT 2003. </a:t>
            </a:r>
          </a:p>
          <a:p>
            <a:r>
              <a:rPr lang="en-US" dirty="0" smtClean="0"/>
              <a:t>* </a:t>
            </a:r>
            <a:r>
              <a:rPr lang="en-US" dirty="0" err="1" smtClean="0"/>
              <a:t>Raynauld</a:t>
            </a:r>
            <a:r>
              <a:rPr lang="en-US" dirty="0" smtClean="0"/>
              <a:t> JP 2008;  Davies-Tuck M 2010; Hunter DJ 2006; Roemer FW 2009.</a:t>
            </a:r>
            <a:endParaRPr lang="en-US" dirty="0"/>
          </a:p>
        </p:txBody>
      </p:sp>
      <p:pic>
        <p:nvPicPr>
          <p:cNvPr id="10" name="Picture 3"/>
          <p:cNvPicPr>
            <a:picLocks noChangeAspect="1" noChangeArrowheads="1"/>
          </p:cNvPicPr>
          <p:nvPr/>
        </p:nvPicPr>
        <p:blipFill rotWithShape="1">
          <a:blip r:embed="rId3" cstate="print"/>
          <a:srcRect l="19935" t="15289" r="21137" b="5648"/>
          <a:stretch/>
        </p:blipFill>
        <p:spPr bwMode="auto">
          <a:xfrm>
            <a:off x="6629400" y="2371298"/>
            <a:ext cx="2514600" cy="3343702"/>
          </a:xfrm>
          <a:prstGeom prst="rect">
            <a:avLst/>
          </a:prstGeom>
          <a:noFill/>
          <a:ln w="9525">
            <a:noFill/>
            <a:miter lim="800000"/>
            <a:headEnd/>
            <a:tailEnd/>
          </a:ln>
        </p:spPr>
      </p:pic>
    </p:spTree>
    <p:extLst>
      <p:ext uri="{BB962C8B-B14F-4D97-AF65-F5344CB8AC3E}">
        <p14:creationId xmlns:p14="http://schemas.microsoft.com/office/powerpoint/2010/main" val="20073812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pPr algn="r"/>
            <a:r>
              <a:rPr lang="en-US" dirty="0" smtClean="0"/>
              <a:t>Introduction</a:t>
            </a:r>
            <a:endParaRPr lang="en-US" dirty="0"/>
          </a:p>
        </p:txBody>
      </p:sp>
      <p:sp>
        <p:nvSpPr>
          <p:cNvPr id="3" name="Content Placeholder 2"/>
          <p:cNvSpPr>
            <a:spLocks noGrp="1"/>
          </p:cNvSpPr>
          <p:nvPr>
            <p:ph idx="1"/>
          </p:nvPr>
        </p:nvSpPr>
        <p:spPr>
          <a:xfrm>
            <a:off x="457200" y="1143000"/>
            <a:ext cx="6172200" cy="5181600"/>
          </a:xfrm>
        </p:spPr>
        <p:txBody>
          <a:bodyPr>
            <a:noAutofit/>
          </a:bodyPr>
          <a:lstStyle/>
          <a:p>
            <a:pPr>
              <a:spcBef>
                <a:spcPts val="800"/>
              </a:spcBef>
              <a:buFont typeface="Wingdings" pitchFamily="2" charset="2"/>
              <a:buChar char="Ø"/>
            </a:pPr>
            <a:r>
              <a:rPr lang="en-US" dirty="0" smtClean="0">
                <a:latin typeface="+mj-lt"/>
              </a:rPr>
              <a:t>BML size may be an important</a:t>
            </a:r>
            <a:r>
              <a:rPr lang="en-US" dirty="0">
                <a:latin typeface="+mj-lt"/>
              </a:rPr>
              <a:t> </a:t>
            </a:r>
            <a:r>
              <a:rPr lang="en-US" dirty="0" smtClean="0">
                <a:latin typeface="+mj-lt"/>
              </a:rPr>
              <a:t>imaging biomarker for clinical trials</a:t>
            </a:r>
          </a:p>
          <a:p>
            <a:pPr marL="457200" lvl="1" indent="0">
              <a:spcBef>
                <a:spcPts val="800"/>
              </a:spcBef>
              <a:buNone/>
            </a:pPr>
            <a:endParaRPr lang="en-US" dirty="0">
              <a:latin typeface="+mj-lt"/>
            </a:endParaRPr>
          </a:p>
          <a:p>
            <a:pPr>
              <a:spcBef>
                <a:spcPts val="800"/>
              </a:spcBef>
            </a:pPr>
            <a:r>
              <a:rPr lang="en-US" dirty="0" smtClean="0">
                <a:latin typeface="+mj-lt"/>
              </a:rPr>
              <a:t>Reducing BML size may be an important therapeutic goal for disease modification</a:t>
            </a:r>
          </a:p>
          <a:p>
            <a:pPr>
              <a:spcBef>
                <a:spcPts val="800"/>
              </a:spcBef>
            </a:pPr>
            <a:endParaRPr lang="en-US" dirty="0" smtClean="0">
              <a:latin typeface="+mj-lt"/>
            </a:endParaRPr>
          </a:p>
          <a:p>
            <a:pPr>
              <a:spcBef>
                <a:spcPts val="800"/>
              </a:spcBef>
            </a:pPr>
            <a:r>
              <a:rPr lang="en-US" dirty="0" smtClean="0">
                <a:latin typeface="+mj-lt"/>
              </a:rPr>
              <a:t>The relationship between BML change, particularly BML regression, and concurrent structural progression is unclear</a:t>
            </a:r>
          </a:p>
          <a:p>
            <a:pPr>
              <a:spcBef>
                <a:spcPts val="800"/>
              </a:spcBef>
              <a:buFont typeface="Wingdings" pitchFamily="2" charset="2"/>
              <a:buChar char="Ø"/>
            </a:pPr>
            <a:endParaRPr lang="en-US" dirty="0">
              <a:latin typeface="+mj-lt"/>
            </a:endParaRPr>
          </a:p>
        </p:txBody>
      </p:sp>
      <p:sp>
        <p:nvSpPr>
          <p:cNvPr id="4" name="Content Placeholder 3"/>
          <p:cNvSpPr>
            <a:spLocks noGrp="1"/>
          </p:cNvSpPr>
          <p:nvPr>
            <p:ph idx="13"/>
          </p:nvPr>
        </p:nvSpPr>
        <p:spPr>
          <a:xfrm>
            <a:off x="457200" y="6324600"/>
            <a:ext cx="8229600" cy="381000"/>
          </a:xfrm>
        </p:spPr>
        <p:txBody>
          <a:bodyPr/>
          <a:lstStyle/>
          <a:p>
            <a:endParaRPr lang="en-US" dirty="0"/>
          </a:p>
        </p:txBody>
      </p:sp>
      <p:pic>
        <p:nvPicPr>
          <p:cNvPr id="5" name="Picture 3"/>
          <p:cNvPicPr>
            <a:picLocks noChangeAspect="1" noChangeArrowheads="1"/>
          </p:cNvPicPr>
          <p:nvPr/>
        </p:nvPicPr>
        <p:blipFill rotWithShape="1">
          <a:blip r:embed="rId3" cstate="print"/>
          <a:srcRect l="19935" t="15289" r="21137" b="5648"/>
          <a:stretch/>
        </p:blipFill>
        <p:spPr bwMode="auto">
          <a:xfrm>
            <a:off x="6629400" y="1828800"/>
            <a:ext cx="2514600" cy="3343702"/>
          </a:xfrm>
          <a:prstGeom prst="rect">
            <a:avLst/>
          </a:prstGeom>
          <a:noFill/>
          <a:ln w="9525">
            <a:noFill/>
            <a:miter lim="800000"/>
            <a:headEnd/>
            <a:tailEnd/>
          </a:ln>
        </p:spPr>
      </p:pic>
    </p:spTree>
    <p:extLst>
      <p:ext uri="{BB962C8B-B14F-4D97-AF65-F5344CB8AC3E}">
        <p14:creationId xmlns:p14="http://schemas.microsoft.com/office/powerpoint/2010/main" val="20073812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a:xfrm>
            <a:off x="457200" y="1295400"/>
            <a:ext cx="8229600" cy="4754563"/>
          </a:xfrm>
        </p:spPr>
        <p:txBody>
          <a:bodyPr/>
          <a:lstStyle/>
          <a:p>
            <a:r>
              <a:rPr lang="en-US" dirty="0" smtClean="0"/>
              <a:t>We aimed to evaluate cross-sectional and longitudinal associations between BML volume and joint degeneration (joint space narrowing [JSN] and articular cartilage loss) in two datasets.</a:t>
            </a:r>
            <a:endParaRPr lang="en-US" dirty="0"/>
          </a:p>
        </p:txBody>
      </p:sp>
      <p:pic>
        <p:nvPicPr>
          <p:cNvPr id="2051" name="Picture 3"/>
          <p:cNvPicPr>
            <a:picLocks noChangeAspect="1" noChangeArrowheads="1"/>
          </p:cNvPicPr>
          <p:nvPr/>
        </p:nvPicPr>
        <p:blipFill rotWithShape="1">
          <a:blip r:embed="rId3" cstate="print"/>
          <a:srcRect t="17117"/>
          <a:stretch/>
        </p:blipFill>
        <p:spPr bwMode="auto">
          <a:xfrm>
            <a:off x="4876800" y="3352800"/>
            <a:ext cx="4267200" cy="3505200"/>
          </a:xfrm>
          <a:prstGeom prst="rect">
            <a:avLst/>
          </a:prstGeom>
          <a:noFill/>
          <a:ln w="9525">
            <a:noFill/>
            <a:miter lim="800000"/>
            <a:headEnd/>
            <a:tailEnd/>
          </a:ln>
        </p:spPr>
      </p:pic>
      <p:pic>
        <p:nvPicPr>
          <p:cNvPr id="2052" name="Picture 4"/>
          <p:cNvPicPr>
            <a:picLocks noChangeAspect="1" noChangeArrowheads="1"/>
          </p:cNvPicPr>
          <p:nvPr/>
        </p:nvPicPr>
        <p:blipFill rotWithShape="1">
          <a:blip r:embed="rId4" cstate="print"/>
          <a:srcRect t="17567"/>
          <a:stretch/>
        </p:blipFill>
        <p:spPr bwMode="auto">
          <a:xfrm>
            <a:off x="7088" y="3352800"/>
            <a:ext cx="4267200" cy="3486149"/>
          </a:xfrm>
          <a:prstGeom prst="rect">
            <a:avLst/>
          </a:prstGeom>
          <a:noFill/>
          <a:ln w="9525">
            <a:noFill/>
            <a:miter lim="800000"/>
            <a:headEnd/>
            <a:tailEnd/>
          </a:ln>
        </p:spPr>
      </p:pic>
      <p:sp>
        <p:nvSpPr>
          <p:cNvPr id="8" name="Right Arrow 7"/>
          <p:cNvSpPr/>
          <p:nvPr/>
        </p:nvSpPr>
        <p:spPr>
          <a:xfrm>
            <a:off x="2971800" y="4724400"/>
            <a:ext cx="3657600" cy="1143000"/>
          </a:xfrm>
          <a:prstGeom prst="rightArrow">
            <a:avLst/>
          </a:prstGeom>
          <a:gradFill>
            <a:gsLst>
              <a:gs pos="0">
                <a:schemeClr val="accent1">
                  <a:tint val="66000"/>
                  <a:satMod val="160000"/>
                  <a:alpha val="56000"/>
                </a:schemeClr>
              </a:gs>
              <a:gs pos="50000">
                <a:schemeClr val="accent1">
                  <a:tint val="44500"/>
                  <a:satMod val="160000"/>
                </a:schemeClr>
              </a:gs>
              <a:gs pos="100000">
                <a:schemeClr val="accent1">
                  <a:tint val="23500"/>
                  <a:satMod val="160000"/>
                </a:schemeClr>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24 months</a:t>
            </a:r>
            <a:endParaRPr lang="en-US" sz="2400" b="1"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Participants</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t>Primary dataset: Convenience sample</a:t>
            </a:r>
          </a:p>
          <a:p>
            <a:pPr lvl="1">
              <a:buFont typeface="Courier New" pitchFamily="49" charset="0"/>
              <a:buChar char="o"/>
            </a:pPr>
            <a:r>
              <a:rPr lang="en-US" dirty="0" smtClean="0"/>
              <a:t>Osteoarthritis Initiative (</a:t>
            </a:r>
            <a:r>
              <a:rPr lang="en-US" dirty="0" err="1" smtClean="0"/>
              <a:t>OAI</a:t>
            </a:r>
            <a:r>
              <a:rPr lang="en-US" dirty="0" smtClean="0"/>
              <a:t>)</a:t>
            </a:r>
          </a:p>
          <a:p>
            <a:pPr lvl="1">
              <a:buFont typeface="Courier New" pitchFamily="49" charset="0"/>
              <a:buChar char="o"/>
            </a:pPr>
            <a:r>
              <a:rPr lang="en-US" dirty="0" smtClean="0"/>
              <a:t>Bone Ancillary Study participants</a:t>
            </a:r>
          </a:p>
          <a:p>
            <a:pPr lvl="2">
              <a:buFont typeface="Courier New" pitchFamily="49" charset="0"/>
              <a:buChar char="o"/>
            </a:pPr>
            <a:r>
              <a:rPr lang="en-US" dirty="0" smtClean="0"/>
              <a:t>One knee with symptomatic osteoarthritis</a:t>
            </a:r>
          </a:p>
          <a:p>
            <a:pPr lvl="2">
              <a:buFont typeface="Courier New" pitchFamily="49" charset="0"/>
              <a:buChar char="o"/>
            </a:pPr>
            <a:r>
              <a:rPr lang="en-US" dirty="0"/>
              <a:t>C</a:t>
            </a:r>
            <a:r>
              <a:rPr lang="en-US" dirty="0" smtClean="0"/>
              <a:t>omplete bone ancillary data </a:t>
            </a:r>
          </a:p>
          <a:p>
            <a:pPr lvl="2">
              <a:buFont typeface="Courier New" pitchFamily="49" charset="0"/>
              <a:buChar char="o"/>
            </a:pPr>
            <a:r>
              <a:rPr lang="en-US" dirty="0" smtClean="0"/>
              <a:t>MR images available to measure </a:t>
            </a:r>
          </a:p>
          <a:p>
            <a:endParaRPr lang="en-US" dirty="0" smtClean="0"/>
          </a:p>
          <a:p>
            <a:r>
              <a:rPr lang="en-US" dirty="0" smtClean="0"/>
              <a:t>Secondary dataset: Clinical Trial*</a:t>
            </a:r>
          </a:p>
          <a:p>
            <a:pPr lvl="1">
              <a:buFont typeface="Courier New" pitchFamily="49" charset="0"/>
              <a:buChar char="o"/>
            </a:pPr>
            <a:r>
              <a:rPr lang="en-US" dirty="0" smtClean="0"/>
              <a:t>Clinical trial of vitamin D among patients with symptomatic knee OA</a:t>
            </a:r>
            <a:endParaRPr lang="en-US" dirty="0"/>
          </a:p>
        </p:txBody>
      </p:sp>
      <p:sp>
        <p:nvSpPr>
          <p:cNvPr id="4" name="Content Placeholder 3"/>
          <p:cNvSpPr>
            <a:spLocks noGrp="1"/>
          </p:cNvSpPr>
          <p:nvPr>
            <p:ph idx="13"/>
          </p:nvPr>
        </p:nvSpPr>
        <p:spPr>
          <a:xfrm>
            <a:off x="457200" y="6096000"/>
            <a:ext cx="8229600" cy="381000"/>
          </a:xfrm>
        </p:spPr>
        <p:txBody>
          <a:bodyPr/>
          <a:lstStyle/>
          <a:p>
            <a:r>
              <a:rPr lang="en-US" dirty="0" smtClean="0"/>
              <a:t>* McAlindon TE et al. 2013</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1143000"/>
          </a:xfrm>
        </p:spPr>
        <p:txBody>
          <a:bodyPr>
            <a:normAutofit/>
          </a:bodyPr>
          <a:lstStyle/>
          <a:p>
            <a:r>
              <a:rPr lang="en-US" dirty="0" smtClean="0"/>
              <a:t>Key Variables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88265154"/>
              </p:ext>
            </p:extLst>
          </p:nvPr>
        </p:nvGraphicFramePr>
        <p:xfrm>
          <a:off x="76200" y="1066800"/>
          <a:ext cx="8991600" cy="5394960"/>
        </p:xfrm>
        <a:graphic>
          <a:graphicData uri="http://schemas.openxmlformats.org/drawingml/2006/table">
            <a:tbl>
              <a:tblPr firstRow="1" bandRow="1">
                <a:tableStyleId>{5C22544A-7EE6-4342-B048-85BDC9FD1C3A}</a:tableStyleId>
              </a:tblPr>
              <a:tblGrid>
                <a:gridCol w="2086218"/>
                <a:gridCol w="2667000"/>
                <a:gridCol w="2942982"/>
                <a:gridCol w="1295400"/>
              </a:tblGrid>
              <a:tr h="685800">
                <a:tc>
                  <a:txBody>
                    <a:bodyPr/>
                    <a:lstStyle/>
                    <a:p>
                      <a:r>
                        <a:rPr lang="en-US" sz="2100" dirty="0" smtClean="0"/>
                        <a:t>Data Set</a:t>
                      </a:r>
                      <a:endParaRPr lang="en-US" sz="2100" dirty="0"/>
                    </a:p>
                  </a:txBody>
                  <a:tcPr anchor="ctr"/>
                </a:tc>
                <a:tc>
                  <a:txBody>
                    <a:bodyPr/>
                    <a:lstStyle/>
                    <a:p>
                      <a:pPr algn="ctr"/>
                      <a:r>
                        <a:rPr lang="en-US" sz="2100" dirty="0" smtClean="0"/>
                        <a:t>Predictor</a:t>
                      </a:r>
                    </a:p>
                    <a:p>
                      <a:pPr algn="ctr"/>
                      <a:r>
                        <a:rPr lang="en-US" sz="2100" dirty="0" smtClean="0"/>
                        <a:t>Variable</a:t>
                      </a:r>
                      <a:endParaRPr lang="en-US" sz="2100" dirty="0"/>
                    </a:p>
                  </a:txBody>
                  <a:tcPr anchor="ctr"/>
                </a:tc>
                <a:tc>
                  <a:txBody>
                    <a:bodyPr/>
                    <a:lstStyle/>
                    <a:p>
                      <a:pPr algn="ctr"/>
                      <a:r>
                        <a:rPr lang="en-US" sz="2100" dirty="0" smtClean="0"/>
                        <a:t>Outcome </a:t>
                      </a:r>
                    </a:p>
                    <a:p>
                      <a:pPr algn="ctr"/>
                      <a:r>
                        <a:rPr lang="en-US" sz="2100" dirty="0" smtClean="0"/>
                        <a:t>Variable</a:t>
                      </a:r>
                      <a:endParaRPr lang="en-US" sz="2100" dirty="0"/>
                    </a:p>
                  </a:txBody>
                  <a:tcPr anchor="ctr"/>
                </a:tc>
                <a:tc>
                  <a:txBody>
                    <a:bodyPr/>
                    <a:lstStyle/>
                    <a:p>
                      <a:pPr algn="ctr"/>
                      <a:r>
                        <a:rPr lang="en-US" sz="2100" dirty="0" smtClean="0"/>
                        <a:t>Key Time Points</a:t>
                      </a:r>
                      <a:endParaRPr lang="en-US" sz="2100" dirty="0"/>
                    </a:p>
                  </a:txBody>
                  <a:tcPr anchor="ctr"/>
                </a:tc>
              </a:tr>
              <a:tr h="967409">
                <a:tc>
                  <a:txBody>
                    <a:bodyPr/>
                    <a:lstStyle/>
                    <a:p>
                      <a:r>
                        <a:rPr lang="en-US" b="1" dirty="0" smtClean="0"/>
                        <a:t>Primary</a:t>
                      </a:r>
                      <a:r>
                        <a:rPr lang="en-US" b="1" baseline="0" dirty="0" smtClean="0"/>
                        <a:t> Dataset: </a:t>
                      </a:r>
                    </a:p>
                    <a:p>
                      <a:r>
                        <a:rPr lang="en-US" b="1" baseline="0" dirty="0" smtClean="0"/>
                        <a:t>     OAI</a:t>
                      </a:r>
                    </a:p>
                    <a:p>
                      <a:r>
                        <a:rPr lang="en-US" b="1" baseline="0" dirty="0" smtClean="0"/>
                        <a:t>     (</a:t>
                      </a:r>
                      <a:r>
                        <a:rPr lang="en-US" b="1" i="1" baseline="0" dirty="0" smtClean="0"/>
                        <a:t>n </a:t>
                      </a:r>
                      <a:r>
                        <a:rPr lang="en-US" b="1" baseline="0" dirty="0" smtClean="0"/>
                        <a:t>= 404)</a:t>
                      </a:r>
                      <a:endParaRPr lang="en-US" b="1" dirty="0"/>
                    </a:p>
                  </a:txBody>
                  <a:tcPr/>
                </a:tc>
                <a:tc>
                  <a:txBody>
                    <a:bodyPr/>
                    <a:lstStyle/>
                    <a:p>
                      <a:r>
                        <a:rPr lang="en-US" b="1" dirty="0" smtClean="0"/>
                        <a:t>BML Volume</a:t>
                      </a:r>
                      <a:r>
                        <a:rPr lang="en-US" b="1" baseline="0" dirty="0" smtClean="0"/>
                        <a:t> (cm</a:t>
                      </a:r>
                      <a:r>
                        <a:rPr lang="en-US" b="1" baseline="30000" dirty="0" smtClean="0"/>
                        <a:t>3</a:t>
                      </a:r>
                      <a:r>
                        <a:rPr lang="en-US" b="1" baseline="0" dirty="0" smtClean="0"/>
                        <a:t>)</a:t>
                      </a:r>
                      <a:r>
                        <a:rPr lang="en-US" b="1" baseline="30000" dirty="0" smtClean="0"/>
                        <a:t>1</a:t>
                      </a:r>
                    </a:p>
                    <a:p>
                      <a:pPr marL="173038" indent="-173038">
                        <a:buFontTx/>
                        <a:buChar char="-"/>
                      </a:pPr>
                      <a:r>
                        <a:rPr lang="en-US" baseline="0" dirty="0" smtClean="0"/>
                        <a:t>Index Compartment</a:t>
                      </a:r>
                    </a:p>
                    <a:p>
                      <a:pPr marL="173038" indent="-173038">
                        <a:buFontTx/>
                        <a:buChar char="-"/>
                      </a:pPr>
                      <a:r>
                        <a:rPr lang="en-US" baseline="0" dirty="0" smtClean="0"/>
                        <a:t>IW TSE FS MR images</a:t>
                      </a:r>
                    </a:p>
                    <a:p>
                      <a:pPr marL="173038" indent="-173038">
                        <a:buFontTx/>
                        <a:buChar char="-"/>
                      </a:pPr>
                      <a:r>
                        <a:rPr lang="en-US" baseline="0" dirty="0" smtClean="0"/>
                        <a:t>Semi-automated segmentation</a:t>
                      </a:r>
                    </a:p>
                    <a:p>
                      <a:pPr marL="173038" indent="-173038">
                        <a:buFontTx/>
                        <a:buChar char="-"/>
                      </a:pPr>
                      <a:r>
                        <a:rPr lang="en-US" baseline="0" dirty="0" smtClean="0"/>
                        <a:t>ICC [2,1]=0.59-0.93</a:t>
                      </a:r>
                    </a:p>
                  </a:txBody>
                  <a:tcPr/>
                </a:tc>
                <a:tc>
                  <a:txBody>
                    <a:bodyPr/>
                    <a:lstStyle/>
                    <a:p>
                      <a:r>
                        <a:rPr lang="en-US" b="1" dirty="0" smtClean="0"/>
                        <a:t>Joint</a:t>
                      </a:r>
                      <a:r>
                        <a:rPr lang="en-US" b="1" baseline="0" dirty="0" smtClean="0"/>
                        <a:t> Space Narrowing*</a:t>
                      </a:r>
                    </a:p>
                    <a:p>
                      <a:pPr marL="173038" indent="-173038">
                        <a:buFontTx/>
                        <a:buChar char="-"/>
                      </a:pPr>
                      <a:r>
                        <a:rPr lang="en-US" baseline="0" dirty="0" smtClean="0"/>
                        <a:t>Index Compartment</a:t>
                      </a:r>
                    </a:p>
                    <a:p>
                      <a:pPr marL="173038" indent="-173038">
                        <a:buFontTx/>
                        <a:buChar char="-"/>
                      </a:pPr>
                      <a:r>
                        <a:rPr lang="en-US" baseline="0" dirty="0" smtClean="0"/>
                        <a:t>WB Fixed-Flexion PA x-rays</a:t>
                      </a:r>
                    </a:p>
                    <a:p>
                      <a:pPr marL="173038" indent="-173038">
                        <a:buFontTx/>
                        <a:buChar char="-"/>
                      </a:pPr>
                      <a:r>
                        <a:rPr lang="en-US" baseline="0" dirty="0" smtClean="0"/>
                        <a:t>OARSI scoring w/ within grade changes</a:t>
                      </a:r>
                    </a:p>
                    <a:p>
                      <a:pPr marL="173038" indent="-173038">
                        <a:buFontTx/>
                        <a:buChar char="-"/>
                      </a:pPr>
                      <a:r>
                        <a:rPr lang="en-US" baseline="0" dirty="0" smtClean="0"/>
                        <a:t>Weighted kappa=0.75-0.88</a:t>
                      </a:r>
                    </a:p>
                  </a:txBody>
                  <a:tcPr/>
                </a:tc>
                <a:tc>
                  <a:txBody>
                    <a:bodyPr/>
                    <a:lstStyle/>
                    <a:p>
                      <a:pPr algn="ctr"/>
                      <a:r>
                        <a:rPr lang="en-US" dirty="0" smtClean="0"/>
                        <a:t>24</a:t>
                      </a:r>
                      <a:r>
                        <a:rPr lang="en-US" baseline="0" dirty="0" smtClean="0"/>
                        <a:t>-month</a:t>
                      </a:r>
                    </a:p>
                    <a:p>
                      <a:pPr algn="ctr"/>
                      <a:r>
                        <a:rPr lang="en-US" baseline="0" dirty="0" smtClean="0"/>
                        <a:t>&amp;</a:t>
                      </a:r>
                    </a:p>
                    <a:p>
                      <a:pPr algn="ctr"/>
                      <a:r>
                        <a:rPr lang="en-US" baseline="0" dirty="0" smtClean="0"/>
                        <a:t>48-month</a:t>
                      </a:r>
                    </a:p>
                    <a:p>
                      <a:pPr algn="ctr"/>
                      <a:r>
                        <a:rPr lang="en-US" baseline="0" dirty="0" err="1" smtClean="0"/>
                        <a:t>OAI</a:t>
                      </a:r>
                      <a:r>
                        <a:rPr lang="en-US" baseline="0" dirty="0" smtClean="0"/>
                        <a:t> visits</a:t>
                      </a:r>
                      <a:endParaRPr lang="en-US" dirty="0"/>
                    </a:p>
                  </a:txBody>
                  <a:tcPr/>
                </a:tc>
              </a:tr>
              <a:tr h="967409">
                <a:tc>
                  <a:txBody>
                    <a:bodyPr/>
                    <a:lstStyle/>
                    <a:p>
                      <a:endParaRPr lang="en-US"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txBody>
                  <a:tcPr/>
                </a:tc>
                <a:tc>
                  <a:txBody>
                    <a:bodyPr/>
                    <a:lstStyle/>
                    <a:p>
                      <a:endParaRPr lang="en-US" dirty="0"/>
                    </a:p>
                  </a:txBody>
                  <a:tcPr/>
                </a:tc>
                <a:tc>
                  <a:txBody>
                    <a:bodyPr/>
                    <a:lstStyle/>
                    <a:p>
                      <a:pPr algn="ctr"/>
                      <a:endParaRPr lang="en-US" dirty="0"/>
                    </a:p>
                  </a:txBody>
                  <a:tcPr/>
                </a:tc>
              </a:tr>
              <a:tr h="967409">
                <a:tc gridSpan="4">
                  <a:txBody>
                    <a:bodyPr/>
                    <a:lstStyle/>
                    <a:p>
                      <a:r>
                        <a:rPr lang="en-US" i="1" dirty="0" smtClean="0"/>
                        <a:t>Note: Variables were</a:t>
                      </a:r>
                      <a:r>
                        <a:rPr lang="en-US" i="1" baseline="0" dirty="0" smtClean="0"/>
                        <a:t> assessed in </a:t>
                      </a:r>
                      <a:r>
                        <a:rPr lang="en-US" b="1" i="1" u="sng" baseline="0" dirty="0" smtClean="0"/>
                        <a:t>the index tibiofemoral compartment (medial tibiofemoral unless lateral had &gt; JSN)</a:t>
                      </a:r>
                    </a:p>
                    <a:p>
                      <a:r>
                        <a:rPr lang="en-US" i="1" baseline="0" dirty="0" smtClean="0"/>
                        <a:t>* Available on the OAI website (</a:t>
                      </a:r>
                      <a:r>
                        <a:rPr lang="en-US" i="1" baseline="0" dirty="0" smtClean="0">
                          <a:hlinkClick r:id="rId3"/>
                        </a:rPr>
                        <a:t>http://oai.epi-ucsf.org</a:t>
                      </a:r>
                      <a:r>
                        <a:rPr lang="en-US" i="1" baseline="0" dirty="0" smtClean="0"/>
                        <a:t>; Files: kXR_SQ_BU0#(version 3.4, 6.2)</a:t>
                      </a:r>
                    </a:p>
                    <a:p>
                      <a:r>
                        <a:rPr lang="en-US" i="1" dirty="0" smtClean="0"/>
                        <a:t>Validation Articles:</a:t>
                      </a:r>
                      <a:r>
                        <a:rPr lang="en-US" i="1" baseline="0" dirty="0" smtClean="0"/>
                        <a:t> </a:t>
                      </a:r>
                      <a:r>
                        <a:rPr lang="en-US" i="1" dirty="0" smtClean="0"/>
                        <a:t>1. Pang</a:t>
                      </a:r>
                      <a:r>
                        <a:rPr lang="en-US" i="1" baseline="0" dirty="0" smtClean="0"/>
                        <a:t> J et al. 2013, 2. Driban JB et al. 2011</a:t>
                      </a:r>
                      <a:endParaRPr lang="en-US" i="1"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1143000"/>
          </a:xfrm>
        </p:spPr>
        <p:txBody>
          <a:bodyPr>
            <a:normAutofit/>
          </a:bodyPr>
          <a:lstStyle/>
          <a:p>
            <a:r>
              <a:rPr lang="en-US" dirty="0" smtClean="0"/>
              <a:t>Key Variables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44448875"/>
              </p:ext>
            </p:extLst>
          </p:nvPr>
        </p:nvGraphicFramePr>
        <p:xfrm>
          <a:off x="76200" y="1066800"/>
          <a:ext cx="8991600" cy="5394960"/>
        </p:xfrm>
        <a:graphic>
          <a:graphicData uri="http://schemas.openxmlformats.org/drawingml/2006/table">
            <a:tbl>
              <a:tblPr firstRow="1" bandRow="1">
                <a:tableStyleId>{5C22544A-7EE6-4342-B048-85BDC9FD1C3A}</a:tableStyleId>
              </a:tblPr>
              <a:tblGrid>
                <a:gridCol w="2133625"/>
                <a:gridCol w="2743175"/>
                <a:gridCol w="2895600"/>
                <a:gridCol w="1219200"/>
              </a:tblGrid>
              <a:tr h="685800">
                <a:tc>
                  <a:txBody>
                    <a:bodyPr/>
                    <a:lstStyle/>
                    <a:p>
                      <a:r>
                        <a:rPr lang="en-US" sz="2100" dirty="0" smtClean="0"/>
                        <a:t>Data Set</a:t>
                      </a:r>
                      <a:endParaRPr lang="en-US" sz="2100" dirty="0"/>
                    </a:p>
                  </a:txBody>
                  <a:tcPr anchor="ctr"/>
                </a:tc>
                <a:tc>
                  <a:txBody>
                    <a:bodyPr/>
                    <a:lstStyle/>
                    <a:p>
                      <a:pPr algn="ctr"/>
                      <a:r>
                        <a:rPr lang="en-US" sz="2100" dirty="0" smtClean="0"/>
                        <a:t>Predictor</a:t>
                      </a:r>
                    </a:p>
                    <a:p>
                      <a:pPr algn="ctr"/>
                      <a:r>
                        <a:rPr lang="en-US" sz="2100" dirty="0" smtClean="0"/>
                        <a:t>Variable</a:t>
                      </a:r>
                      <a:endParaRPr lang="en-US" sz="2100" dirty="0"/>
                    </a:p>
                  </a:txBody>
                  <a:tcPr anchor="ctr"/>
                </a:tc>
                <a:tc>
                  <a:txBody>
                    <a:bodyPr/>
                    <a:lstStyle/>
                    <a:p>
                      <a:pPr algn="ctr"/>
                      <a:r>
                        <a:rPr lang="en-US" sz="2100" dirty="0" smtClean="0"/>
                        <a:t>Outcome </a:t>
                      </a:r>
                    </a:p>
                    <a:p>
                      <a:pPr algn="ctr"/>
                      <a:r>
                        <a:rPr lang="en-US" sz="2100" dirty="0" smtClean="0"/>
                        <a:t>Variable</a:t>
                      </a:r>
                      <a:endParaRPr lang="en-US" sz="2100" dirty="0"/>
                    </a:p>
                  </a:txBody>
                  <a:tcPr anchor="ctr"/>
                </a:tc>
                <a:tc>
                  <a:txBody>
                    <a:bodyPr/>
                    <a:lstStyle/>
                    <a:p>
                      <a:pPr algn="ctr"/>
                      <a:r>
                        <a:rPr lang="en-US" sz="2100" dirty="0" smtClean="0"/>
                        <a:t>Key Time Points</a:t>
                      </a:r>
                      <a:endParaRPr lang="en-US" sz="2100" dirty="0"/>
                    </a:p>
                  </a:txBody>
                  <a:tcPr anchor="ctr"/>
                </a:tc>
              </a:tr>
              <a:tr h="967409">
                <a:tc>
                  <a:txBody>
                    <a:bodyPr/>
                    <a:lstStyle/>
                    <a:p>
                      <a:r>
                        <a:rPr lang="en-US" b="1" dirty="0" smtClean="0"/>
                        <a:t>Primary</a:t>
                      </a:r>
                      <a:r>
                        <a:rPr lang="en-US" b="1" baseline="0" dirty="0" smtClean="0"/>
                        <a:t> Dataset: </a:t>
                      </a:r>
                    </a:p>
                    <a:p>
                      <a:r>
                        <a:rPr lang="en-US" b="1" baseline="0" dirty="0" smtClean="0"/>
                        <a:t>     OAI</a:t>
                      </a:r>
                    </a:p>
                    <a:p>
                      <a:r>
                        <a:rPr lang="en-US" b="1" baseline="0" dirty="0" smtClean="0"/>
                        <a:t>     (</a:t>
                      </a:r>
                      <a:r>
                        <a:rPr lang="en-US" b="1" i="1" baseline="0" dirty="0" smtClean="0"/>
                        <a:t>n </a:t>
                      </a:r>
                      <a:r>
                        <a:rPr lang="en-US" b="1" baseline="0" dirty="0" smtClean="0"/>
                        <a:t>= 404)</a:t>
                      </a:r>
                      <a:endParaRPr lang="en-US" b="1" dirty="0"/>
                    </a:p>
                  </a:txBody>
                  <a:tcPr/>
                </a:tc>
                <a:tc>
                  <a:txBody>
                    <a:bodyPr/>
                    <a:lstStyle/>
                    <a:p>
                      <a:r>
                        <a:rPr lang="en-US" b="1" dirty="0" smtClean="0"/>
                        <a:t>BML Volume</a:t>
                      </a:r>
                      <a:r>
                        <a:rPr lang="en-US" b="1" baseline="0" dirty="0" smtClean="0"/>
                        <a:t> (cm</a:t>
                      </a:r>
                      <a:r>
                        <a:rPr lang="en-US" b="1" baseline="30000" dirty="0" smtClean="0"/>
                        <a:t>3</a:t>
                      </a:r>
                      <a:r>
                        <a:rPr lang="en-US" b="1" baseline="0" dirty="0" smtClean="0"/>
                        <a:t>)</a:t>
                      </a:r>
                      <a:r>
                        <a:rPr lang="en-US" b="1" baseline="30000" dirty="0" smtClean="0"/>
                        <a:t>1</a:t>
                      </a:r>
                    </a:p>
                    <a:p>
                      <a:pPr marL="173038" indent="-173038">
                        <a:buFontTx/>
                        <a:buChar char="-"/>
                      </a:pPr>
                      <a:r>
                        <a:rPr lang="en-US" baseline="0" dirty="0" smtClean="0"/>
                        <a:t>Index Compartment</a:t>
                      </a:r>
                    </a:p>
                    <a:p>
                      <a:pPr marL="173038" indent="-173038">
                        <a:buFontTx/>
                        <a:buChar char="-"/>
                      </a:pPr>
                      <a:r>
                        <a:rPr lang="en-US" baseline="0" dirty="0" smtClean="0"/>
                        <a:t>IW TSE FS MR images</a:t>
                      </a:r>
                    </a:p>
                    <a:p>
                      <a:pPr marL="173038" indent="-173038">
                        <a:buFontTx/>
                        <a:buChar char="-"/>
                      </a:pPr>
                      <a:r>
                        <a:rPr lang="en-US" baseline="0" dirty="0" smtClean="0"/>
                        <a:t>Semi-automated segmentation</a:t>
                      </a:r>
                    </a:p>
                    <a:p>
                      <a:pPr marL="173038" indent="-173038">
                        <a:buFontTx/>
                        <a:buChar char="-"/>
                      </a:pPr>
                      <a:r>
                        <a:rPr lang="en-US" baseline="0" dirty="0" smtClean="0"/>
                        <a:t>ICC [2,1]=0.59-0.93</a:t>
                      </a:r>
                    </a:p>
                  </a:txBody>
                  <a:tcPr/>
                </a:tc>
                <a:tc>
                  <a:txBody>
                    <a:bodyPr/>
                    <a:lstStyle/>
                    <a:p>
                      <a:r>
                        <a:rPr lang="en-US" b="1" dirty="0" smtClean="0"/>
                        <a:t>Joint</a:t>
                      </a:r>
                      <a:r>
                        <a:rPr lang="en-US" b="1" baseline="0" dirty="0" smtClean="0"/>
                        <a:t> Space Narrowing*</a:t>
                      </a:r>
                    </a:p>
                    <a:p>
                      <a:pPr marL="173038" indent="-173038">
                        <a:buFontTx/>
                        <a:buChar char="-"/>
                      </a:pPr>
                      <a:r>
                        <a:rPr lang="en-US" baseline="0" dirty="0" smtClean="0"/>
                        <a:t>Index Compartment</a:t>
                      </a:r>
                    </a:p>
                    <a:p>
                      <a:pPr marL="173038" indent="-173038">
                        <a:buFontTx/>
                        <a:buChar char="-"/>
                      </a:pPr>
                      <a:r>
                        <a:rPr lang="en-US" baseline="0" dirty="0" smtClean="0"/>
                        <a:t>WB Fixed-Flexion PA x-rays</a:t>
                      </a:r>
                    </a:p>
                    <a:p>
                      <a:pPr marL="173038" indent="-173038">
                        <a:buFontTx/>
                        <a:buChar char="-"/>
                      </a:pPr>
                      <a:r>
                        <a:rPr lang="en-US" baseline="0" dirty="0" smtClean="0"/>
                        <a:t>OARSI scoring w/ within grade changes</a:t>
                      </a:r>
                    </a:p>
                    <a:p>
                      <a:pPr marL="173038" indent="-173038">
                        <a:buFontTx/>
                        <a:buChar char="-"/>
                      </a:pPr>
                      <a:r>
                        <a:rPr lang="en-US" baseline="0" dirty="0" smtClean="0"/>
                        <a:t>Weighted kappa=0.75-0.88</a:t>
                      </a:r>
                    </a:p>
                  </a:txBody>
                  <a:tcPr/>
                </a:tc>
                <a:tc>
                  <a:txBody>
                    <a:bodyPr/>
                    <a:lstStyle/>
                    <a:p>
                      <a:pPr algn="ctr"/>
                      <a:r>
                        <a:rPr lang="en-US" dirty="0" smtClean="0"/>
                        <a:t>24</a:t>
                      </a:r>
                      <a:r>
                        <a:rPr lang="en-US" baseline="0" dirty="0" smtClean="0"/>
                        <a:t>-month</a:t>
                      </a:r>
                    </a:p>
                    <a:p>
                      <a:pPr algn="ctr"/>
                      <a:r>
                        <a:rPr lang="en-US" baseline="0" dirty="0" smtClean="0"/>
                        <a:t>&amp;</a:t>
                      </a:r>
                    </a:p>
                    <a:p>
                      <a:pPr algn="ctr"/>
                      <a:r>
                        <a:rPr lang="en-US" baseline="0" dirty="0" smtClean="0"/>
                        <a:t>48-month</a:t>
                      </a:r>
                    </a:p>
                    <a:p>
                      <a:pPr algn="ctr"/>
                      <a:r>
                        <a:rPr lang="en-US" baseline="0" dirty="0" err="1" smtClean="0"/>
                        <a:t>OAI</a:t>
                      </a:r>
                      <a:r>
                        <a:rPr lang="en-US" baseline="0" dirty="0" smtClean="0"/>
                        <a:t> visits</a:t>
                      </a:r>
                      <a:endParaRPr lang="en-US" dirty="0"/>
                    </a:p>
                  </a:txBody>
                  <a:tcPr/>
                </a:tc>
              </a:tr>
              <a:tr h="967409">
                <a:tc>
                  <a:txBody>
                    <a:bodyPr/>
                    <a:lstStyle/>
                    <a:p>
                      <a:r>
                        <a:rPr lang="en-US" b="1" dirty="0" smtClean="0"/>
                        <a:t>Secondary</a:t>
                      </a:r>
                      <a:r>
                        <a:rPr lang="en-US" b="1" baseline="0" dirty="0" smtClean="0"/>
                        <a:t> Dataset: </a:t>
                      </a:r>
                    </a:p>
                    <a:p>
                      <a:r>
                        <a:rPr lang="en-US" b="1" baseline="0" dirty="0" smtClean="0"/>
                        <a:t>     Vitamin D Trial</a:t>
                      </a:r>
                    </a:p>
                    <a:p>
                      <a:r>
                        <a:rPr lang="en-US" b="1" baseline="0" dirty="0" smtClean="0"/>
                        <a:t>     (</a:t>
                      </a:r>
                      <a:r>
                        <a:rPr lang="en-US" b="1" i="1" baseline="0" dirty="0" smtClean="0"/>
                        <a:t>n</a:t>
                      </a:r>
                      <a:r>
                        <a:rPr lang="en-US" b="1" baseline="0" dirty="0" smtClean="0"/>
                        <a:t> = 103)</a:t>
                      </a:r>
                      <a:endParaRPr lang="en-US"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Approximate BML Volume</a:t>
                      </a:r>
                      <a:r>
                        <a:rPr lang="en-US" b="1" baseline="0" dirty="0" smtClean="0"/>
                        <a:t> (cm</a:t>
                      </a:r>
                      <a:r>
                        <a:rPr lang="en-US" b="1" baseline="30000" dirty="0" smtClean="0"/>
                        <a:t>3</a:t>
                      </a:r>
                      <a:r>
                        <a:rPr lang="en-US" b="1" baseline="0" dirty="0" smtClean="0"/>
                        <a:t>)</a:t>
                      </a:r>
                      <a:r>
                        <a:rPr lang="en-US" b="1" baseline="30000" dirty="0" smtClean="0"/>
                        <a:t>2</a:t>
                      </a:r>
                      <a:endParaRPr lang="en-US" b="1" baseline="0" dirty="0" smtClean="0"/>
                    </a:p>
                    <a:p>
                      <a:pPr marL="173038" indent="-173038">
                        <a:buFontTx/>
                        <a:buChar char="-"/>
                      </a:pPr>
                      <a:r>
                        <a:rPr lang="en-US" baseline="0" dirty="0" smtClean="0"/>
                        <a:t>Index Compartment</a:t>
                      </a:r>
                    </a:p>
                    <a:p>
                      <a:pPr marL="173038" indent="-173038">
                        <a:buFontTx/>
                        <a:buChar char="-"/>
                      </a:pPr>
                      <a:r>
                        <a:rPr lang="en-US" baseline="0" dirty="0" smtClean="0"/>
                        <a:t>IW FS MR images</a:t>
                      </a:r>
                    </a:p>
                    <a:p>
                      <a:pPr marL="173038" indent="-173038">
                        <a:buFontTx/>
                        <a:buChar char="-"/>
                      </a:pPr>
                      <a:r>
                        <a:rPr lang="en-US" baseline="0" dirty="0" smtClean="0"/>
                        <a:t>Manually measured</a:t>
                      </a:r>
                    </a:p>
                    <a:p>
                      <a:pPr marL="173038" indent="-173038">
                        <a:buFontTx/>
                        <a:buChar char="-"/>
                      </a:pPr>
                      <a:r>
                        <a:rPr lang="en-US" baseline="0" dirty="0" smtClean="0"/>
                        <a:t>ICC [3,1]=0.90</a:t>
                      </a:r>
                    </a:p>
                  </a:txBody>
                  <a:tcPr/>
                </a:tc>
                <a:tc>
                  <a:txBody>
                    <a:bodyPr/>
                    <a:lstStyle/>
                    <a:p>
                      <a:r>
                        <a:rPr lang="en-US" b="1" dirty="0" smtClean="0"/>
                        <a:t>Cartilage Thickness (Tibia)</a:t>
                      </a:r>
                    </a:p>
                    <a:p>
                      <a:pPr marL="173038" indent="-173038">
                        <a:buFontTx/>
                        <a:buChar char="-"/>
                      </a:pPr>
                      <a:r>
                        <a:rPr lang="en-US" baseline="0" dirty="0" smtClean="0"/>
                        <a:t>Index Compartment</a:t>
                      </a:r>
                    </a:p>
                    <a:p>
                      <a:pPr marL="173038" indent="-173038">
                        <a:buFontTx/>
                        <a:buChar char="-"/>
                      </a:pPr>
                      <a:r>
                        <a:rPr lang="en-US" baseline="0" dirty="0" smtClean="0"/>
                        <a:t>3D DESS MR images</a:t>
                      </a:r>
                    </a:p>
                    <a:p>
                      <a:pPr marL="173038" indent="-173038">
                        <a:buFontTx/>
                        <a:buChar char="-"/>
                      </a:pPr>
                      <a:r>
                        <a:rPr lang="en-US" baseline="0" dirty="0" smtClean="0"/>
                        <a:t>ICC&gt;0.99</a:t>
                      </a:r>
                      <a:endParaRPr lang="en-US" dirty="0"/>
                    </a:p>
                  </a:txBody>
                  <a:tcPr/>
                </a:tc>
                <a:tc>
                  <a:txBody>
                    <a:bodyPr/>
                    <a:lstStyle/>
                    <a:p>
                      <a:pPr algn="ctr"/>
                      <a:r>
                        <a:rPr lang="en-US" dirty="0" smtClean="0"/>
                        <a:t>0-month</a:t>
                      </a:r>
                    </a:p>
                    <a:p>
                      <a:pPr algn="ctr"/>
                      <a:r>
                        <a:rPr lang="en-US" dirty="0" smtClean="0"/>
                        <a:t>&amp;</a:t>
                      </a:r>
                    </a:p>
                    <a:p>
                      <a:pPr algn="ctr"/>
                      <a:r>
                        <a:rPr lang="en-US" dirty="0" smtClean="0"/>
                        <a:t>24-month</a:t>
                      </a:r>
                    </a:p>
                    <a:p>
                      <a:pPr algn="ctr"/>
                      <a:r>
                        <a:rPr lang="en-US" dirty="0" smtClean="0"/>
                        <a:t>visits</a:t>
                      </a:r>
                      <a:endParaRPr lang="en-US" dirty="0"/>
                    </a:p>
                  </a:txBody>
                  <a:tcPr/>
                </a:tc>
              </a:tr>
              <a:tr h="967409">
                <a:tc gridSpan="4">
                  <a:txBody>
                    <a:bodyPr/>
                    <a:lstStyle/>
                    <a:p>
                      <a:r>
                        <a:rPr lang="en-US" i="1" dirty="0" smtClean="0"/>
                        <a:t>Note: Variables were</a:t>
                      </a:r>
                      <a:r>
                        <a:rPr lang="en-US" i="1" baseline="0" dirty="0" smtClean="0"/>
                        <a:t> assessed in the </a:t>
                      </a:r>
                      <a:r>
                        <a:rPr lang="en-US" b="1" i="1" u="sng" baseline="0" dirty="0" smtClean="0"/>
                        <a:t>index tibiofemoral compartment (medial tibiofemoral unless lateral had &gt; JSN)</a:t>
                      </a:r>
                    </a:p>
                    <a:p>
                      <a:r>
                        <a:rPr lang="en-US" i="1" baseline="0" dirty="0" smtClean="0"/>
                        <a:t>* Available on the OAI website (</a:t>
                      </a:r>
                      <a:r>
                        <a:rPr lang="en-US" i="1" baseline="0" dirty="0" smtClean="0">
                          <a:hlinkClick r:id="rId3"/>
                        </a:rPr>
                        <a:t>http://oai.epi-ucsf.org</a:t>
                      </a:r>
                      <a:r>
                        <a:rPr lang="en-US" i="1" baseline="0" dirty="0" smtClean="0"/>
                        <a:t>; Files: kXR_SQ_BU0#(version 3.4, 6.2)</a:t>
                      </a:r>
                    </a:p>
                    <a:p>
                      <a:r>
                        <a:rPr lang="en-US" i="1" dirty="0" smtClean="0"/>
                        <a:t>Validation Articles:</a:t>
                      </a:r>
                      <a:r>
                        <a:rPr lang="en-US" i="1" baseline="0" dirty="0" smtClean="0"/>
                        <a:t> </a:t>
                      </a:r>
                      <a:r>
                        <a:rPr lang="en-US" i="1" dirty="0" smtClean="0"/>
                        <a:t>1. Pang</a:t>
                      </a:r>
                      <a:r>
                        <a:rPr lang="en-US" i="1" baseline="0" dirty="0" smtClean="0"/>
                        <a:t> J et al. 2013, 2. Driban JB et al. 2011</a:t>
                      </a:r>
                      <a:endParaRPr lang="en-US" i="1"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Analyses</a:t>
            </a:r>
            <a:endParaRPr lang="en-US" dirty="0"/>
          </a:p>
        </p:txBody>
      </p:sp>
      <p:sp>
        <p:nvSpPr>
          <p:cNvPr id="3" name="Content Placeholder 2"/>
          <p:cNvSpPr>
            <a:spLocks noGrp="1"/>
          </p:cNvSpPr>
          <p:nvPr>
            <p:ph idx="1"/>
          </p:nvPr>
        </p:nvSpPr>
        <p:spPr>
          <a:xfrm>
            <a:off x="457200" y="1371600"/>
            <a:ext cx="8534400" cy="5334000"/>
          </a:xfrm>
        </p:spPr>
        <p:txBody>
          <a:bodyPr>
            <a:normAutofit/>
          </a:bodyPr>
          <a:lstStyle/>
          <a:p>
            <a:r>
              <a:rPr lang="en-US" dirty="0" smtClean="0"/>
              <a:t>Descriptive characteristics</a:t>
            </a:r>
          </a:p>
          <a:p>
            <a:endParaRPr lang="en-US" sz="2400" dirty="0" smtClean="0"/>
          </a:p>
          <a:p>
            <a:r>
              <a:rPr lang="en-US" dirty="0" smtClean="0"/>
              <a:t>Primary analyses: 3 logistic regressions</a:t>
            </a:r>
          </a:p>
          <a:p>
            <a:pPr lvl="1">
              <a:buFont typeface="Courier New" pitchFamily="49" charset="0"/>
              <a:buChar char="o"/>
            </a:pPr>
            <a:r>
              <a:rPr lang="en-US" dirty="0" smtClean="0"/>
              <a:t>Model 1: Baseline JSN Presence = baseline BML volume</a:t>
            </a:r>
          </a:p>
          <a:p>
            <a:pPr lvl="1">
              <a:buFont typeface="Courier New" pitchFamily="49" charset="0"/>
              <a:buChar char="o"/>
            </a:pPr>
            <a:r>
              <a:rPr lang="en-US" dirty="0" smtClean="0"/>
              <a:t>Model 2: JSN Progression = baseline BML volume</a:t>
            </a:r>
          </a:p>
          <a:p>
            <a:pPr lvl="1">
              <a:buFont typeface="Courier New" pitchFamily="49" charset="0"/>
              <a:buChar char="o"/>
            </a:pPr>
            <a:r>
              <a:rPr lang="en-US" dirty="0" smtClean="0"/>
              <a:t>Model 3: JSN Progression = BML volume change</a:t>
            </a:r>
          </a:p>
          <a:p>
            <a:pPr lvl="1">
              <a:buFont typeface="Courier New" pitchFamily="49" charset="0"/>
              <a:buChar char="o"/>
            </a:pPr>
            <a:endParaRPr lang="en-US" sz="2100" dirty="0" smtClean="0"/>
          </a:p>
          <a:p>
            <a:pPr lvl="2">
              <a:buFont typeface="Courier New" pitchFamily="49" charset="0"/>
              <a:buChar char="o"/>
            </a:pPr>
            <a:r>
              <a:rPr lang="en-US" sz="2100" dirty="0" smtClean="0"/>
              <a:t>Outcome: 	presence of JSN or JSN progression (dichotomous)</a:t>
            </a:r>
          </a:p>
          <a:p>
            <a:pPr lvl="2">
              <a:buFont typeface="Courier New" pitchFamily="49" charset="0"/>
              <a:buChar char="o"/>
            </a:pPr>
            <a:r>
              <a:rPr lang="en-US" sz="2100" dirty="0" smtClean="0"/>
              <a:t>Predictors:	baseline BML volume  (continuous) or </a:t>
            </a:r>
          </a:p>
          <a:p>
            <a:pPr lvl="5">
              <a:buNone/>
            </a:pPr>
            <a:r>
              <a:rPr lang="en-US" sz="2100" dirty="0" smtClean="0">
                <a:solidFill>
                  <a:schemeClr val="bg1"/>
                </a:solidFill>
              </a:rPr>
              <a:t>		BML volume change (3 groups)</a:t>
            </a:r>
          </a:p>
          <a:p>
            <a:pPr lvl="2">
              <a:buFont typeface="Courier New" pitchFamily="49" charset="0"/>
              <a:buChar char="o"/>
            </a:pPr>
            <a:r>
              <a:rPr lang="en-US" sz="2100" dirty="0" smtClean="0"/>
              <a:t>Controlling for sex, presence of obesity, and age </a:t>
            </a:r>
            <a:r>
              <a:rPr lang="en-US" sz="2100" u="sng" dirty="0" smtClean="0"/>
              <a:t>&gt;</a:t>
            </a:r>
            <a:r>
              <a:rPr lang="en-US" sz="2100" dirty="0" smtClean="0"/>
              <a:t> 65 years</a:t>
            </a:r>
          </a:p>
          <a:p>
            <a:pPr lvl="2">
              <a:buFont typeface="Courier New" pitchFamily="49" charset="0"/>
              <a:buChar char="o"/>
            </a:pPr>
            <a:r>
              <a:rPr lang="en-US" sz="2100" dirty="0" smtClean="0"/>
              <a:t>All analyses were performed in the index compartment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Analyses</a:t>
            </a:r>
            <a:endParaRPr lang="en-US" dirty="0"/>
          </a:p>
        </p:txBody>
      </p:sp>
      <p:sp>
        <p:nvSpPr>
          <p:cNvPr id="3" name="Content Placeholder 2"/>
          <p:cNvSpPr>
            <a:spLocks noGrp="1"/>
          </p:cNvSpPr>
          <p:nvPr>
            <p:ph idx="1"/>
          </p:nvPr>
        </p:nvSpPr>
        <p:spPr>
          <a:xfrm>
            <a:off x="228600" y="1371600"/>
            <a:ext cx="8686800" cy="5257800"/>
          </a:xfrm>
        </p:spPr>
        <p:txBody>
          <a:bodyPr>
            <a:normAutofit/>
          </a:bodyPr>
          <a:lstStyle/>
          <a:p>
            <a:pPr marL="342900" lvl="1" indent="-342900">
              <a:buFont typeface="Wingdings" pitchFamily="2" charset="2"/>
              <a:buChar char="Ø"/>
            </a:pPr>
            <a:r>
              <a:rPr lang="en-US" sz="2800" dirty="0" smtClean="0"/>
              <a:t>BML volume change did not have a linear relationship with JSN Progression</a:t>
            </a:r>
          </a:p>
          <a:p>
            <a:pPr marL="742950" lvl="2" indent="-342900">
              <a:buFont typeface="Courier New" pitchFamily="49" charset="0"/>
              <a:buChar char="o"/>
            </a:pPr>
            <a:r>
              <a:rPr lang="en-US" dirty="0" smtClean="0"/>
              <a:t>3 Groups defined by BML volume change quartiles</a:t>
            </a:r>
          </a:p>
          <a:p>
            <a:pPr marL="1200150" lvl="3" indent="-342900">
              <a:buFont typeface="Calibri" pitchFamily="34" charset="0"/>
              <a:buChar char="―"/>
            </a:pPr>
            <a:r>
              <a:rPr lang="en-US" sz="2400" dirty="0" smtClean="0"/>
              <a:t>First quartile: BML regression</a:t>
            </a:r>
          </a:p>
          <a:p>
            <a:pPr marL="1200150" lvl="3" indent="-342900">
              <a:buFont typeface="Calibri" pitchFamily="34" charset="0"/>
              <a:buChar char="―"/>
            </a:pPr>
            <a:r>
              <a:rPr lang="en-US" sz="2400" dirty="0" smtClean="0"/>
              <a:t>Middle two quartiles collapsed: No-or-minimal BML changes</a:t>
            </a:r>
          </a:p>
          <a:p>
            <a:pPr marL="1200150" lvl="3" indent="-342900">
              <a:buFont typeface="Calibri" pitchFamily="34" charset="0"/>
              <a:buChar char="―"/>
            </a:pPr>
            <a:r>
              <a:rPr lang="en-US" sz="2400" dirty="0" smtClean="0"/>
              <a:t>Fourth quartile: BML progression (enlargement)</a:t>
            </a:r>
          </a:p>
          <a:p>
            <a:pPr marL="457200" lvl="1" indent="-457200">
              <a:buFont typeface="Wingdings" pitchFamily="2" charset="2"/>
              <a:buChar char="Ø"/>
            </a:pPr>
            <a:endParaRPr lang="en-US" sz="2800" dirty="0"/>
          </a:p>
          <a:p>
            <a:pPr marL="457200" lvl="1" indent="-457200">
              <a:buFont typeface="Wingdings" pitchFamily="2" charset="2"/>
              <a:buChar char="Ø"/>
            </a:pPr>
            <a:r>
              <a:rPr lang="en-US" sz="2800" dirty="0" smtClean="0"/>
              <a:t>Sensitivity analyses excluding knees with lateral JSN</a:t>
            </a:r>
          </a:p>
          <a:p>
            <a:pPr>
              <a:buNone/>
            </a:pPr>
            <a:endParaRPr lang="en-US" sz="2100" dirty="0" smtClean="0"/>
          </a:p>
        </p:txBody>
      </p:sp>
    </p:spTree>
    <p:extLst>
      <p:ext uri="{BB962C8B-B14F-4D97-AF65-F5344CB8AC3E}">
        <p14:creationId xmlns:p14="http://schemas.microsoft.com/office/powerpoint/2010/main" val="20416188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Analyses</a:t>
            </a:r>
            <a:endParaRPr lang="en-US" dirty="0"/>
          </a:p>
        </p:txBody>
      </p:sp>
      <p:sp>
        <p:nvSpPr>
          <p:cNvPr id="3" name="Content Placeholder 2"/>
          <p:cNvSpPr>
            <a:spLocks noGrp="1"/>
          </p:cNvSpPr>
          <p:nvPr>
            <p:ph idx="1"/>
          </p:nvPr>
        </p:nvSpPr>
        <p:spPr>
          <a:xfrm>
            <a:off x="457200" y="1371600"/>
            <a:ext cx="8229600" cy="5257800"/>
          </a:xfrm>
        </p:spPr>
        <p:txBody>
          <a:bodyPr>
            <a:normAutofit/>
          </a:bodyPr>
          <a:lstStyle/>
          <a:p>
            <a:r>
              <a:rPr lang="en-US" dirty="0" smtClean="0"/>
              <a:t>Classification and regression trees (CART)</a:t>
            </a:r>
          </a:p>
          <a:p>
            <a:pPr lvl="1">
              <a:buFont typeface="Courier New" pitchFamily="49" charset="0"/>
              <a:buChar char="o"/>
            </a:pPr>
            <a:r>
              <a:rPr lang="en-US" dirty="0" smtClean="0"/>
              <a:t>Outcome: JSN progression (dichotomous) </a:t>
            </a:r>
          </a:p>
          <a:p>
            <a:pPr lvl="1">
              <a:buFont typeface="Courier New" pitchFamily="49" charset="0"/>
              <a:buChar char="o"/>
            </a:pPr>
            <a:r>
              <a:rPr lang="en-US" dirty="0" smtClean="0"/>
              <a:t>Predictors:</a:t>
            </a:r>
          </a:p>
          <a:p>
            <a:pPr lvl="2">
              <a:buFont typeface="Calibri" pitchFamily="34" charset="0"/>
              <a:buChar char="―"/>
            </a:pPr>
            <a:r>
              <a:rPr lang="en-US" dirty="0"/>
              <a:t> </a:t>
            </a:r>
            <a:r>
              <a:rPr lang="en-US" dirty="0" smtClean="0"/>
              <a:t>Baseline BML volume</a:t>
            </a:r>
          </a:p>
          <a:p>
            <a:pPr lvl="2">
              <a:buFont typeface="Calibri" pitchFamily="34" charset="0"/>
              <a:buChar char="―"/>
            </a:pPr>
            <a:r>
              <a:rPr lang="en-US" dirty="0" smtClean="0"/>
              <a:t>BML volume change</a:t>
            </a:r>
          </a:p>
          <a:p>
            <a:pPr lvl="2">
              <a:buFont typeface="Calibri" pitchFamily="34" charset="0"/>
              <a:buChar char="―"/>
            </a:pPr>
            <a:r>
              <a:rPr lang="en-US" dirty="0" smtClean="0"/>
              <a:t>Age</a:t>
            </a:r>
          </a:p>
          <a:p>
            <a:pPr lvl="2">
              <a:buFont typeface="Calibri" pitchFamily="34" charset="0"/>
              <a:buChar char="―"/>
            </a:pPr>
            <a:r>
              <a:rPr lang="en-US" dirty="0" smtClean="0"/>
              <a:t>Sex</a:t>
            </a:r>
          </a:p>
          <a:p>
            <a:pPr lvl="2">
              <a:buFont typeface="Calibri" pitchFamily="34" charset="0"/>
              <a:buChar char="―"/>
            </a:pPr>
            <a:r>
              <a:rPr lang="en-US" dirty="0" smtClean="0"/>
              <a:t>Body mass index</a:t>
            </a:r>
          </a:p>
        </p:txBody>
      </p:sp>
    </p:spTree>
    <p:extLst>
      <p:ext uri="{BB962C8B-B14F-4D97-AF65-F5344CB8AC3E}">
        <p14:creationId xmlns:p14="http://schemas.microsoft.com/office/powerpoint/2010/main" val="20416188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Confirmatory Analyses</a:t>
            </a:r>
            <a:endParaRPr lang="en-US" dirty="0"/>
          </a:p>
        </p:txBody>
      </p:sp>
      <p:sp>
        <p:nvSpPr>
          <p:cNvPr id="3" name="Content Placeholder 2"/>
          <p:cNvSpPr>
            <a:spLocks noGrp="1"/>
          </p:cNvSpPr>
          <p:nvPr>
            <p:ph idx="1"/>
          </p:nvPr>
        </p:nvSpPr>
        <p:spPr>
          <a:xfrm>
            <a:off x="457200" y="1371600"/>
            <a:ext cx="8229600" cy="5257800"/>
          </a:xfrm>
        </p:spPr>
        <p:txBody>
          <a:bodyPr>
            <a:normAutofit/>
          </a:bodyPr>
          <a:lstStyle/>
          <a:p>
            <a:r>
              <a:rPr lang="en-US" dirty="0" smtClean="0"/>
              <a:t>Ordinal </a:t>
            </a:r>
            <a:r>
              <a:rPr lang="en-US" dirty="0"/>
              <a:t>l</a:t>
            </a:r>
            <a:r>
              <a:rPr lang="en-US" dirty="0" smtClean="0"/>
              <a:t>ogistic </a:t>
            </a:r>
            <a:r>
              <a:rPr lang="en-US" dirty="0"/>
              <a:t>r</a:t>
            </a:r>
            <a:r>
              <a:rPr lang="en-US" dirty="0" smtClean="0"/>
              <a:t>egression</a:t>
            </a:r>
          </a:p>
          <a:p>
            <a:pPr lvl="1">
              <a:buFont typeface="Courier New" pitchFamily="49" charset="0"/>
              <a:buChar char="o"/>
            </a:pPr>
            <a:r>
              <a:rPr lang="en-US" dirty="0" smtClean="0"/>
              <a:t>Outcome: changes in tibial cartilage thickness</a:t>
            </a:r>
          </a:p>
          <a:p>
            <a:pPr lvl="2">
              <a:buFont typeface="Calibri" pitchFamily="34" charset="0"/>
              <a:buChar char="―"/>
            </a:pPr>
            <a:r>
              <a:rPr lang="en-US" dirty="0" smtClean="0"/>
              <a:t> 3 Groups based on </a:t>
            </a:r>
            <a:r>
              <a:rPr lang="en-US" dirty="0" err="1" smtClean="0"/>
              <a:t>tertiles</a:t>
            </a:r>
            <a:endParaRPr lang="en-US" dirty="0" smtClean="0"/>
          </a:p>
          <a:p>
            <a:pPr lvl="1">
              <a:buFont typeface="Courier New" pitchFamily="49" charset="0"/>
              <a:buChar char="o"/>
            </a:pPr>
            <a:r>
              <a:rPr lang="en-US" dirty="0" smtClean="0"/>
              <a:t>Predictor: BML volume change</a:t>
            </a:r>
          </a:p>
          <a:p>
            <a:pPr lvl="2">
              <a:buFont typeface="Calibri" pitchFamily="34" charset="0"/>
              <a:buChar char="―"/>
            </a:pPr>
            <a:r>
              <a:rPr lang="en-US" dirty="0" smtClean="0"/>
              <a:t> 3 Groups: 	BML </a:t>
            </a:r>
            <a:r>
              <a:rPr lang="en-US" dirty="0"/>
              <a:t>regression (change &lt; -3.2 </a:t>
            </a:r>
            <a:r>
              <a:rPr lang="en-US" dirty="0" smtClean="0"/>
              <a:t>cm</a:t>
            </a:r>
            <a:r>
              <a:rPr lang="en-US" baseline="30000" dirty="0" smtClean="0"/>
              <a:t>3</a:t>
            </a:r>
            <a:r>
              <a:rPr lang="en-US" dirty="0"/>
              <a:t>)</a:t>
            </a:r>
            <a:endParaRPr lang="en-US" baseline="30000" dirty="0" smtClean="0"/>
          </a:p>
          <a:p>
            <a:pPr lvl="2">
              <a:buNone/>
            </a:pPr>
            <a:r>
              <a:rPr lang="en-US" dirty="0" smtClean="0"/>
              <a:t>			No change </a:t>
            </a:r>
            <a:r>
              <a:rPr lang="en-US" dirty="0"/>
              <a:t>(change </a:t>
            </a:r>
            <a:r>
              <a:rPr lang="en-US" dirty="0" smtClean="0"/>
              <a:t>± 3.2 </a:t>
            </a:r>
            <a:r>
              <a:rPr lang="en-US" dirty="0"/>
              <a:t>cm</a:t>
            </a:r>
            <a:r>
              <a:rPr lang="en-US" baseline="30000" dirty="0"/>
              <a:t>3</a:t>
            </a:r>
            <a:r>
              <a:rPr lang="en-US" dirty="0" smtClean="0"/>
              <a:t>)</a:t>
            </a:r>
          </a:p>
          <a:p>
            <a:pPr lvl="2">
              <a:buNone/>
            </a:pPr>
            <a:r>
              <a:rPr lang="en-US" dirty="0" smtClean="0"/>
              <a:t>			BML </a:t>
            </a:r>
            <a:r>
              <a:rPr lang="en-US" dirty="0"/>
              <a:t>progression (change </a:t>
            </a:r>
            <a:r>
              <a:rPr lang="en-US" dirty="0" smtClean="0"/>
              <a:t>&gt; 3.2 </a:t>
            </a:r>
            <a:r>
              <a:rPr lang="en-US" dirty="0"/>
              <a:t>cm</a:t>
            </a:r>
            <a:r>
              <a:rPr lang="en-US" baseline="30000" dirty="0"/>
              <a:t>3</a:t>
            </a:r>
            <a:r>
              <a:rPr lang="en-US" dirty="0" smtClean="0"/>
              <a:t>)</a:t>
            </a:r>
          </a:p>
        </p:txBody>
      </p:sp>
    </p:spTree>
    <p:extLst>
      <p:ext uri="{BB962C8B-B14F-4D97-AF65-F5344CB8AC3E}">
        <p14:creationId xmlns:p14="http://schemas.microsoft.com/office/powerpoint/2010/main" val="35742315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Descriptive Data</a:t>
            </a:r>
            <a:endParaRPr lang="en-US" dirty="0"/>
          </a:p>
        </p:txBody>
      </p:sp>
      <p:sp>
        <p:nvSpPr>
          <p:cNvPr id="4" name="Content Placeholder 3"/>
          <p:cNvSpPr>
            <a:spLocks noGrp="1"/>
          </p:cNvSpPr>
          <p:nvPr>
            <p:ph idx="13"/>
          </p:nvPr>
        </p:nvSpPr>
        <p:spPr>
          <a:xfrm>
            <a:off x="152400" y="5867400"/>
            <a:ext cx="8229600" cy="533400"/>
          </a:xfrm>
        </p:spPr>
        <p:txBody>
          <a:bodyPr>
            <a:noAutofit/>
          </a:bodyPr>
          <a:lstStyle/>
          <a:p>
            <a:r>
              <a:rPr lang="en-US" sz="2400" dirty="0" smtClean="0"/>
              <a:t>n = 362 knees</a:t>
            </a: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53265243"/>
              </p:ext>
            </p:extLst>
          </p:nvPr>
        </p:nvGraphicFramePr>
        <p:xfrm>
          <a:off x="174293" y="1447800"/>
          <a:ext cx="8741107" cy="4360368"/>
        </p:xfrm>
        <a:graphic>
          <a:graphicData uri="http://schemas.openxmlformats.org/drawingml/2006/table">
            <a:tbl>
              <a:tblPr bandRow="1"/>
              <a:tblGrid>
                <a:gridCol w="6232331"/>
                <a:gridCol w="2508776"/>
              </a:tblGrid>
              <a:tr h="592148">
                <a:tc>
                  <a:txBody>
                    <a:bodyPr/>
                    <a:lstStyle/>
                    <a:p>
                      <a:pPr marL="0" marR="0">
                        <a:spcBef>
                          <a:spcPts val="0"/>
                        </a:spcBef>
                        <a:spcAft>
                          <a:spcPts val="0"/>
                        </a:spcAft>
                      </a:pPr>
                      <a:endParaRPr lang="en-US" sz="1800" b="1" dirty="0">
                        <a:solidFill>
                          <a:schemeClr val="tx1"/>
                        </a:solidFill>
                        <a:latin typeface="Arial" pitchFamily="34" charset="0"/>
                        <a:ea typeface="Calibri"/>
                        <a:cs typeface="Arial" pitchFamily="34" charset="0"/>
                      </a:endParaRPr>
                    </a:p>
                  </a:txBody>
                  <a:tcPr marL="125836" marR="125836"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Mean ± SD</a:t>
                      </a:r>
                    </a:p>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n (%)</a:t>
                      </a:r>
                      <a:endParaRPr lang="en-US" sz="1800" b="1" dirty="0">
                        <a:solidFill>
                          <a:schemeClr val="tx1"/>
                        </a:solidFill>
                        <a:latin typeface="Arial" pitchFamily="34" charset="0"/>
                        <a:ea typeface="Calibri"/>
                        <a:cs typeface="Arial" pitchFamily="34" charset="0"/>
                      </a:endParaRPr>
                    </a:p>
                  </a:txBody>
                  <a:tcPr marL="125836" marR="125836" marT="0"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Females</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177(49%)</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Age (years)</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b="1" dirty="0" smtClean="0">
                          <a:latin typeface="Arial" pitchFamily="34" charset="0"/>
                          <a:cs typeface="Arial" pitchFamily="34" charset="0"/>
                        </a:rPr>
                        <a:t>63.1 ± 9.3 </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Weight </a:t>
                      </a:r>
                      <a:r>
                        <a:rPr lang="en-US" sz="1800" b="1" baseline="0" dirty="0" smtClean="0">
                          <a:solidFill>
                            <a:schemeClr val="tx1"/>
                          </a:solidFill>
                          <a:latin typeface="Arial" pitchFamily="34" charset="0"/>
                          <a:ea typeface="Calibri"/>
                          <a:cs typeface="Arial" pitchFamily="34" charset="0"/>
                        </a:rPr>
                        <a:t>(kg)</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84.6 ± 15.4</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Height (m)</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1.7 ± 0.1</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Kellgren and Lawrence</a:t>
                      </a:r>
                      <a:r>
                        <a:rPr lang="en-US" sz="1800" b="1" baseline="0" dirty="0" smtClean="0">
                          <a:solidFill>
                            <a:schemeClr val="tx1"/>
                          </a:solidFill>
                          <a:latin typeface="Arial" pitchFamily="34" charset="0"/>
                          <a:ea typeface="Calibri"/>
                          <a:cs typeface="Arial" pitchFamily="34" charset="0"/>
                        </a:rPr>
                        <a:t> Grade </a:t>
                      </a:r>
                      <a:r>
                        <a:rPr lang="en-US" sz="1800" b="1" u="sng" baseline="0" dirty="0" smtClean="0">
                          <a:solidFill>
                            <a:schemeClr val="tx1"/>
                          </a:solidFill>
                          <a:latin typeface="Arial" pitchFamily="34" charset="0"/>
                          <a:ea typeface="Calibri"/>
                          <a:cs typeface="Arial" pitchFamily="34" charset="0"/>
                        </a:rPr>
                        <a:t>&gt;</a:t>
                      </a:r>
                      <a:r>
                        <a:rPr lang="en-US" sz="1800" b="1" baseline="0" dirty="0" smtClean="0">
                          <a:solidFill>
                            <a:schemeClr val="tx1"/>
                          </a:solidFill>
                          <a:latin typeface="Arial" pitchFamily="34" charset="0"/>
                          <a:ea typeface="Calibri"/>
                          <a:cs typeface="Arial" pitchFamily="34" charset="0"/>
                        </a:rPr>
                        <a:t> 2</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257(71%)</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schemeClr>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Baseline JSN</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240 (66%)</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a:noFill/>
                    </a:lnB>
                    <a:lnTlToBr w="12700" cmpd="sng">
                      <a:noFill/>
                      <a:prstDash val="solid"/>
                    </a:lnTlToBr>
                    <a:lnBlToTr w="12700" cmpd="sng">
                      <a:noFill/>
                      <a:prstDash val="solid"/>
                    </a:lnBlToTr>
                    <a:solidFill>
                      <a:schemeClr val="accent1">
                        <a:lumMod val="20000"/>
                        <a:lumOff val="80000"/>
                      </a:schemeClr>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Baseline JSN = 3</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25  (7%)</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JSN Progression (including within grade)</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68 (20%)</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Total</a:t>
                      </a:r>
                      <a:r>
                        <a:rPr lang="en-US" sz="1800" b="1" baseline="0" dirty="0" smtClean="0">
                          <a:solidFill>
                            <a:schemeClr val="tx1"/>
                          </a:solidFill>
                          <a:latin typeface="Arial" pitchFamily="34" charset="0"/>
                          <a:ea typeface="Calibri"/>
                          <a:cs typeface="Arial" pitchFamily="34" charset="0"/>
                        </a:rPr>
                        <a:t> Baseline BML Volume </a:t>
                      </a:r>
                      <a:r>
                        <a:rPr lang="en-US" sz="1800" b="1" dirty="0" smtClean="0">
                          <a:solidFill>
                            <a:schemeClr val="tx1"/>
                          </a:solidFill>
                          <a:latin typeface="Arial" pitchFamily="34" charset="0"/>
                          <a:ea typeface="Calibri"/>
                          <a:cs typeface="Arial" pitchFamily="34" charset="0"/>
                        </a:rPr>
                        <a:t>(cm</a:t>
                      </a:r>
                      <a:r>
                        <a:rPr lang="en-US" sz="1800" b="1" baseline="30000" dirty="0" smtClean="0">
                          <a:solidFill>
                            <a:schemeClr val="tx1"/>
                          </a:solidFill>
                          <a:latin typeface="Arial" pitchFamily="34" charset="0"/>
                          <a:ea typeface="Calibri"/>
                          <a:cs typeface="Arial" pitchFamily="34" charset="0"/>
                        </a:rPr>
                        <a:t>3</a:t>
                      </a:r>
                      <a:r>
                        <a:rPr lang="en-US" sz="1800" b="1" dirty="0" smtClean="0">
                          <a:solidFill>
                            <a:schemeClr val="tx1"/>
                          </a:solidFill>
                          <a:latin typeface="Arial" pitchFamily="34" charset="0"/>
                          <a:ea typeface="Calibri"/>
                          <a:cs typeface="Arial" pitchFamily="34" charset="0"/>
                        </a:rPr>
                        <a:t>) </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2.6 ± 2.7</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r>
              <a:tr h="376822">
                <a:tc>
                  <a:txBody>
                    <a:bodyPr/>
                    <a:lstStyle/>
                    <a:p>
                      <a:pPr marL="0" marR="0">
                        <a:spcBef>
                          <a:spcPts val="0"/>
                        </a:spcBef>
                        <a:spcAft>
                          <a:spcPts val="0"/>
                        </a:spcAft>
                      </a:pPr>
                      <a:r>
                        <a:rPr lang="en-US" sz="1800" b="1" dirty="0" smtClean="0">
                          <a:solidFill>
                            <a:schemeClr val="tx1"/>
                          </a:solidFill>
                          <a:latin typeface="Arial" pitchFamily="34" charset="0"/>
                          <a:ea typeface="Calibri"/>
                          <a:cs typeface="Arial" pitchFamily="34" charset="0"/>
                        </a:rPr>
                        <a:t>Total BML Volume Change (cm</a:t>
                      </a:r>
                      <a:r>
                        <a:rPr lang="en-US" sz="1800" b="1" baseline="30000" dirty="0" smtClean="0">
                          <a:solidFill>
                            <a:schemeClr val="tx1"/>
                          </a:solidFill>
                          <a:latin typeface="Arial" pitchFamily="34" charset="0"/>
                          <a:ea typeface="Calibri"/>
                          <a:cs typeface="Arial" pitchFamily="34" charset="0"/>
                        </a:rPr>
                        <a:t>3</a:t>
                      </a:r>
                      <a:r>
                        <a:rPr lang="en-US" sz="1800" b="1" dirty="0" smtClean="0">
                          <a:solidFill>
                            <a:schemeClr val="tx1"/>
                          </a:solidFill>
                          <a:latin typeface="Arial" pitchFamily="34" charset="0"/>
                          <a:ea typeface="Calibri"/>
                          <a:cs typeface="Arial" pitchFamily="34" charset="0"/>
                        </a:rPr>
                        <a:t>)</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a:spcBef>
                          <a:spcPts val="0"/>
                        </a:spcBef>
                        <a:spcAft>
                          <a:spcPts val="0"/>
                        </a:spcAft>
                      </a:pPr>
                      <a:r>
                        <a:rPr lang="en-US" sz="1800" b="1" dirty="0" smtClean="0">
                          <a:solidFill>
                            <a:schemeClr val="tx1"/>
                          </a:solidFill>
                          <a:latin typeface="Arial" pitchFamily="34" charset="0"/>
                          <a:ea typeface="Calibri"/>
                          <a:cs typeface="Arial" pitchFamily="34" charset="0"/>
                        </a:rPr>
                        <a:t>-0.2 ± 2.1</a:t>
                      </a:r>
                      <a:endParaRPr lang="en-US" sz="1800" b="1" dirty="0">
                        <a:solidFill>
                          <a:schemeClr val="tx1"/>
                        </a:solidFill>
                        <a:latin typeface="Arial" pitchFamily="34" charset="0"/>
                        <a:ea typeface="Calibri"/>
                        <a:cs typeface="Arial" pitchFamily="34" charset="0"/>
                      </a:endParaRPr>
                    </a:p>
                  </a:txBody>
                  <a:tcPr marL="125836" marR="125836"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Analyses</a:t>
            </a:r>
            <a:endParaRPr lang="en-US" dirty="0"/>
          </a:p>
        </p:txBody>
      </p:sp>
      <p:sp>
        <p:nvSpPr>
          <p:cNvPr id="3" name="Content Placeholder 2"/>
          <p:cNvSpPr>
            <a:spLocks noGrp="1"/>
          </p:cNvSpPr>
          <p:nvPr>
            <p:ph idx="1"/>
          </p:nvPr>
        </p:nvSpPr>
        <p:spPr/>
        <p:txBody>
          <a:bodyPr>
            <a:normAutofit/>
          </a:bodyPr>
          <a:lstStyle/>
          <a:p>
            <a:r>
              <a:rPr lang="en-US" dirty="0" smtClean="0"/>
              <a:t>Larger baseline BML volume associated with presence of baseline JSN</a:t>
            </a:r>
          </a:p>
          <a:p>
            <a:pPr lvl="1"/>
            <a:r>
              <a:rPr lang="en-US" dirty="0" smtClean="0"/>
              <a:t>Odds ratio = 1.50 (95% CI = 1.23 to 1.83)</a:t>
            </a:r>
          </a:p>
          <a:p>
            <a:pPr lvl="1"/>
            <a:r>
              <a:rPr lang="en-US" dirty="0" smtClean="0"/>
              <a:t>Odds ratio per 1 cm</a:t>
            </a:r>
            <a:r>
              <a:rPr lang="en-US" baseline="30000" dirty="0" smtClean="0"/>
              <a:t>3</a:t>
            </a:r>
            <a:r>
              <a:rPr lang="en-US" dirty="0" smtClean="0"/>
              <a:t> increase in baseline BML volume</a:t>
            </a:r>
          </a:p>
          <a:p>
            <a:endParaRPr lang="en-US" dirty="0" smtClean="0"/>
          </a:p>
          <a:p>
            <a:r>
              <a:rPr lang="en-US" dirty="0" smtClean="0"/>
              <a:t>Larger baseline BML volume was associated with JSN progression</a:t>
            </a:r>
          </a:p>
          <a:p>
            <a:pPr lvl="1"/>
            <a:r>
              <a:rPr lang="en-US" dirty="0" smtClean="0"/>
              <a:t>Odds ratio = 1.27 (95% CI = 1.11 to 1.46)</a:t>
            </a:r>
          </a:p>
          <a:p>
            <a:pPr lvl="1"/>
            <a:r>
              <a:rPr lang="en-US" dirty="0" smtClean="0"/>
              <a:t>Odds ratio per 1 cm</a:t>
            </a:r>
            <a:r>
              <a:rPr lang="en-US" baseline="30000" dirty="0" smtClean="0"/>
              <a:t>3</a:t>
            </a:r>
            <a:r>
              <a:rPr lang="en-US" dirty="0" smtClean="0"/>
              <a:t> increase in baseline BML volume</a:t>
            </a:r>
            <a:endParaRPr lang="en-US" dirty="0"/>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24067533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Primary Analyses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52208291"/>
              </p:ext>
            </p:extLst>
          </p:nvPr>
        </p:nvGraphicFramePr>
        <p:xfrm>
          <a:off x="103632" y="1405127"/>
          <a:ext cx="8887968" cy="4690873"/>
        </p:xfrm>
        <a:graphic>
          <a:graphicData uri="http://schemas.openxmlformats.org/drawingml/2006/table">
            <a:tbl>
              <a:tblPr firstRow="1" firstCol="1" bandRow="1">
                <a:tableStyleId>{5C22544A-7EE6-4342-B048-85BDC9FD1C3A}</a:tableStyleId>
              </a:tblPr>
              <a:tblGrid>
                <a:gridCol w="4242315"/>
                <a:gridCol w="805218"/>
                <a:gridCol w="805218"/>
                <a:gridCol w="1848237"/>
                <a:gridCol w="1186980"/>
              </a:tblGrid>
              <a:tr h="426443">
                <a:tc gridSpan="5">
                  <a:txBody>
                    <a:bodyPr/>
                    <a:lstStyle/>
                    <a:p>
                      <a:pPr marL="0" marR="0">
                        <a:lnSpc>
                          <a:spcPct val="150000"/>
                        </a:lnSpc>
                        <a:spcBef>
                          <a:spcPts val="0"/>
                        </a:spcBef>
                        <a:spcAft>
                          <a:spcPts val="0"/>
                        </a:spcAft>
                      </a:pPr>
                      <a:r>
                        <a:rPr lang="en-US" sz="1800" dirty="0" smtClean="0">
                          <a:solidFill>
                            <a:schemeClr val="tx1"/>
                          </a:solidFill>
                          <a:effectLst/>
                        </a:rPr>
                        <a:t>Association </a:t>
                      </a:r>
                      <a:r>
                        <a:rPr lang="en-US" sz="1800" dirty="0">
                          <a:solidFill>
                            <a:schemeClr val="tx1"/>
                          </a:solidFill>
                          <a:effectLst/>
                        </a:rPr>
                        <a:t>between </a:t>
                      </a:r>
                      <a:r>
                        <a:rPr lang="en-US" sz="1800" dirty="0" smtClean="0">
                          <a:solidFill>
                            <a:schemeClr val="tx1"/>
                          </a:solidFill>
                          <a:effectLst/>
                        </a:rPr>
                        <a:t>JSN </a:t>
                      </a:r>
                      <a:r>
                        <a:rPr lang="en-US" sz="1800" dirty="0">
                          <a:solidFill>
                            <a:schemeClr val="tx1"/>
                          </a:solidFill>
                          <a:effectLst/>
                        </a:rPr>
                        <a:t>Progression and Bone Marrow Lesion (BML) Volume Change</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26443">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gridSpan="2">
                  <a:txBody>
                    <a:bodyPr/>
                    <a:lstStyle/>
                    <a:p>
                      <a:pPr marL="0" marR="0" algn="ctr">
                        <a:lnSpc>
                          <a:spcPct val="150000"/>
                        </a:lnSpc>
                        <a:spcBef>
                          <a:spcPts val="0"/>
                        </a:spcBef>
                        <a:spcAft>
                          <a:spcPts val="0"/>
                        </a:spcAft>
                      </a:pPr>
                      <a:r>
                        <a:rPr lang="en-US" sz="1800" u="sng" dirty="0">
                          <a:solidFill>
                            <a:schemeClr val="tx1"/>
                          </a:solidFill>
                          <a:effectLst/>
                        </a:rPr>
                        <a:t>JSN Progression</a:t>
                      </a:r>
                      <a:endParaRPr lang="en-US" sz="1800" u="sng"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endParaRPr lang="en-US"/>
                    </a:p>
                  </a:txBody>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lnT w="12700" cap="flat" cmpd="sng" algn="ctr">
                      <a:solidFill>
                        <a:schemeClr val="tx1"/>
                      </a:solidFill>
                      <a:prstDash val="solid"/>
                      <a:round/>
                      <a:headEnd type="none" w="med" len="med"/>
                      <a:tailEnd type="none" w="med" len="med"/>
                    </a:lnT>
                    <a:solidFill>
                      <a:schemeClr val="bg1"/>
                    </a:solidFill>
                  </a:tcPr>
                </a:tc>
              </a:tr>
              <a:tr h="852886">
                <a:tc>
                  <a:txBody>
                    <a:bodyPr/>
                    <a:lstStyle/>
                    <a:p>
                      <a:pPr marL="0" marR="0" algn="ctr">
                        <a:lnSpc>
                          <a:spcPct val="150000"/>
                        </a:lnSpc>
                        <a:spcBef>
                          <a:spcPts val="0"/>
                        </a:spcBef>
                        <a:spcAft>
                          <a:spcPts val="0"/>
                        </a:spcAft>
                      </a:pPr>
                      <a:r>
                        <a:rPr lang="en-US" sz="1800" dirty="0">
                          <a:solidFill>
                            <a:schemeClr val="tx1"/>
                          </a:solidFill>
                          <a:effectLst/>
                        </a:rPr>
                        <a:t>Rank for Change in BML Volume</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No</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Yes</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Odds </a:t>
                      </a:r>
                      <a:r>
                        <a:rPr lang="en-US" sz="1800" dirty="0" smtClean="0">
                          <a:solidFill>
                            <a:schemeClr val="tx1"/>
                          </a:solidFill>
                          <a:effectLst/>
                        </a:rPr>
                        <a:t>Ratio </a:t>
                      </a:r>
                      <a:endParaRPr lang="en-US" sz="1800" dirty="0">
                        <a:solidFill>
                          <a:schemeClr val="tx1"/>
                        </a:solidFill>
                        <a:effectLst/>
                      </a:endParaRPr>
                    </a:p>
                    <a:p>
                      <a:pPr marL="0" marR="0" algn="ctr">
                        <a:lnSpc>
                          <a:spcPct val="150000"/>
                        </a:lnSpc>
                        <a:spcBef>
                          <a:spcPts val="0"/>
                        </a:spcBef>
                        <a:spcAft>
                          <a:spcPts val="0"/>
                        </a:spcAft>
                      </a:pPr>
                      <a:r>
                        <a:rPr lang="en-US" sz="1800" dirty="0">
                          <a:solidFill>
                            <a:schemeClr val="tx1"/>
                          </a:solidFill>
                          <a:effectLst/>
                        </a:rPr>
                        <a:t>(95% CI)</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Overall </a:t>
                      </a:r>
                    </a:p>
                    <a:p>
                      <a:pPr marL="0" marR="0" algn="ctr">
                        <a:lnSpc>
                          <a:spcPct val="150000"/>
                        </a:lnSpc>
                        <a:spcBef>
                          <a:spcPts val="0"/>
                        </a:spcBef>
                        <a:spcAft>
                          <a:spcPts val="0"/>
                        </a:spcAft>
                      </a:pPr>
                      <a:r>
                        <a:rPr lang="en-US" sz="1800" dirty="0">
                          <a:solidFill>
                            <a:schemeClr val="tx1"/>
                          </a:solidFill>
                          <a:effectLst/>
                        </a:rPr>
                        <a:t>p-value</a:t>
                      </a:r>
                      <a:endParaRPr lang="en-US" sz="1800" dirty="0">
                        <a:solidFill>
                          <a:schemeClr val="tx1"/>
                        </a:solidFill>
                        <a:effectLst/>
                        <a:latin typeface="Calibri"/>
                        <a:ea typeface="Calibri"/>
                        <a:cs typeface="Times New Roman"/>
                      </a:endParaRPr>
                    </a:p>
                  </a:txBody>
                  <a:tcPr marL="53039" marR="53039" marT="0" marB="0">
                    <a:lnB w="12700" cap="flat" cmpd="sng" algn="ctr">
                      <a:solidFill>
                        <a:schemeClr val="tx1"/>
                      </a:solidFill>
                      <a:prstDash val="solid"/>
                      <a:round/>
                      <a:headEnd type="none" w="med" len="med"/>
                      <a:tailEnd type="none" w="med" len="med"/>
                    </a:lnB>
                    <a:solidFill>
                      <a:schemeClr val="bg1"/>
                    </a:solidFill>
                  </a:tcPr>
                </a:tc>
              </a:tr>
              <a:tr h="426443">
                <a:tc>
                  <a:txBody>
                    <a:bodyPr/>
                    <a:lstStyle/>
                    <a:p>
                      <a:pPr marL="0" marR="0">
                        <a:lnSpc>
                          <a:spcPct val="150000"/>
                        </a:lnSpc>
                        <a:spcBef>
                          <a:spcPts val="0"/>
                        </a:spcBef>
                        <a:spcAft>
                          <a:spcPts val="0"/>
                        </a:spcAft>
                      </a:pPr>
                      <a:r>
                        <a:rPr lang="en-US" sz="1800" dirty="0">
                          <a:solidFill>
                            <a:schemeClr val="tx1"/>
                          </a:solidFill>
                          <a:effectLst/>
                        </a:rPr>
                        <a:t>Medial or Lateral JSN Progression (n = 337)</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smtClean="0">
                          <a:solidFill>
                            <a:schemeClr val="tx1"/>
                          </a:solidFill>
                          <a:effectLst/>
                        </a:rPr>
                        <a:t>0.08</a:t>
                      </a: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r>
              <a:tr h="852886">
                <a:tc>
                  <a:txBody>
                    <a:bodyPr/>
                    <a:lstStyle/>
                    <a:p>
                      <a:pPr marL="114300" marR="0">
                        <a:lnSpc>
                          <a:spcPct val="150000"/>
                        </a:lnSpc>
                        <a:spcBef>
                          <a:spcPts val="0"/>
                        </a:spcBef>
                        <a:spcAft>
                          <a:spcPts val="0"/>
                        </a:spcAft>
                      </a:pP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r>
              <a:tr h="852886">
                <a:tc>
                  <a:txBody>
                    <a:bodyPr/>
                    <a:lstStyle/>
                    <a:p>
                      <a:pPr marL="114300" marR="0">
                        <a:lnSpc>
                          <a:spcPct val="150000"/>
                        </a:lnSpc>
                        <a:spcBef>
                          <a:spcPts val="0"/>
                        </a:spcBef>
                        <a:spcAft>
                          <a:spcPts val="0"/>
                        </a:spcAft>
                      </a:pPr>
                      <a:r>
                        <a:rPr lang="en-US" sz="1800" dirty="0">
                          <a:solidFill>
                            <a:schemeClr val="tx1"/>
                          </a:solidFill>
                          <a:effectLst/>
                        </a:rPr>
                        <a:t>No to Minimal BML Change (n = 169) </a:t>
                      </a:r>
                    </a:p>
                    <a:p>
                      <a:pPr marL="114300" marR="0">
                        <a:lnSpc>
                          <a:spcPct val="150000"/>
                        </a:lnSpc>
                        <a:spcBef>
                          <a:spcPts val="0"/>
                        </a:spcBef>
                        <a:spcAft>
                          <a:spcPts val="0"/>
                        </a:spcAft>
                      </a:pPr>
                      <a:r>
                        <a:rPr lang="en-US" sz="1800" dirty="0">
                          <a:solidFill>
                            <a:schemeClr val="tx1"/>
                          </a:solidFill>
                          <a:effectLst/>
                        </a:rPr>
                        <a:t>(middle two quartiles collapsed)</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143 (85%)</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26 (15%)</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Reference</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r>
              <a:tr h="852886">
                <a:tc>
                  <a:txBody>
                    <a:bodyPr/>
                    <a:lstStyle/>
                    <a:p>
                      <a:pPr marL="114300" marR="0">
                        <a:lnSpc>
                          <a:spcPct val="150000"/>
                        </a:lnSpc>
                        <a:spcBef>
                          <a:spcPts val="0"/>
                        </a:spcBef>
                        <a:spcAft>
                          <a:spcPts val="0"/>
                        </a:spcAft>
                      </a:pPr>
                      <a:r>
                        <a:rPr lang="en-US" sz="1800" dirty="0">
                          <a:solidFill>
                            <a:schemeClr val="tx1"/>
                          </a:solidFill>
                          <a:effectLst/>
                        </a:rPr>
                        <a:t>BML Progression (n = 84)</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63 (75%)</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21 (25%)</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1.79 </a:t>
                      </a:r>
                      <a:endParaRPr lang="en-US" sz="1800" dirty="0" smtClean="0">
                        <a:solidFill>
                          <a:schemeClr val="tx1"/>
                        </a:solidFill>
                        <a:effectLst/>
                      </a:endParaRPr>
                    </a:p>
                    <a:p>
                      <a:pPr marL="0" marR="0" algn="ctr">
                        <a:lnSpc>
                          <a:spcPct val="150000"/>
                        </a:lnSpc>
                        <a:spcBef>
                          <a:spcPts val="0"/>
                        </a:spcBef>
                        <a:spcAft>
                          <a:spcPts val="0"/>
                        </a:spcAft>
                      </a:pPr>
                      <a:r>
                        <a:rPr lang="en-US" sz="1800" dirty="0" smtClean="0">
                          <a:solidFill>
                            <a:schemeClr val="tx1"/>
                          </a:solidFill>
                          <a:effectLst/>
                        </a:rPr>
                        <a:t>(</a:t>
                      </a:r>
                      <a:r>
                        <a:rPr lang="en-US" sz="1800" dirty="0">
                          <a:solidFill>
                            <a:schemeClr val="tx1"/>
                          </a:solidFill>
                          <a:effectLst/>
                        </a:rPr>
                        <a:t>0.92 to 3.48)</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Primary Analyses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4184493"/>
              </p:ext>
            </p:extLst>
          </p:nvPr>
        </p:nvGraphicFramePr>
        <p:xfrm>
          <a:off x="103632" y="1405127"/>
          <a:ext cx="8887968" cy="4690873"/>
        </p:xfrm>
        <a:graphic>
          <a:graphicData uri="http://schemas.openxmlformats.org/drawingml/2006/table">
            <a:tbl>
              <a:tblPr firstRow="1" firstCol="1" bandRow="1">
                <a:tableStyleId>{5C22544A-7EE6-4342-B048-85BDC9FD1C3A}</a:tableStyleId>
              </a:tblPr>
              <a:tblGrid>
                <a:gridCol w="4242315"/>
                <a:gridCol w="805218"/>
                <a:gridCol w="805218"/>
                <a:gridCol w="1848237"/>
                <a:gridCol w="1186980"/>
              </a:tblGrid>
              <a:tr h="426443">
                <a:tc gridSpan="5">
                  <a:txBody>
                    <a:bodyPr/>
                    <a:lstStyle/>
                    <a:p>
                      <a:pPr marL="0" marR="0">
                        <a:lnSpc>
                          <a:spcPct val="150000"/>
                        </a:lnSpc>
                        <a:spcBef>
                          <a:spcPts val="0"/>
                        </a:spcBef>
                        <a:spcAft>
                          <a:spcPts val="0"/>
                        </a:spcAft>
                      </a:pPr>
                      <a:r>
                        <a:rPr lang="en-US" sz="1800" dirty="0" smtClean="0">
                          <a:solidFill>
                            <a:schemeClr val="tx1"/>
                          </a:solidFill>
                          <a:effectLst/>
                        </a:rPr>
                        <a:t>Association </a:t>
                      </a:r>
                      <a:r>
                        <a:rPr lang="en-US" sz="1800" dirty="0">
                          <a:solidFill>
                            <a:schemeClr val="tx1"/>
                          </a:solidFill>
                          <a:effectLst/>
                        </a:rPr>
                        <a:t>between </a:t>
                      </a:r>
                      <a:r>
                        <a:rPr lang="en-US" sz="1800" dirty="0" smtClean="0">
                          <a:solidFill>
                            <a:schemeClr val="tx1"/>
                          </a:solidFill>
                          <a:effectLst/>
                        </a:rPr>
                        <a:t>JSN </a:t>
                      </a:r>
                      <a:r>
                        <a:rPr lang="en-US" sz="1800" dirty="0">
                          <a:solidFill>
                            <a:schemeClr val="tx1"/>
                          </a:solidFill>
                          <a:effectLst/>
                        </a:rPr>
                        <a:t>Progression and Bone Marrow Lesion (BML) Volume Change</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26443">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gridSpan="2">
                  <a:txBody>
                    <a:bodyPr/>
                    <a:lstStyle/>
                    <a:p>
                      <a:pPr marL="0" marR="0" algn="ctr">
                        <a:lnSpc>
                          <a:spcPct val="150000"/>
                        </a:lnSpc>
                        <a:spcBef>
                          <a:spcPts val="0"/>
                        </a:spcBef>
                        <a:spcAft>
                          <a:spcPts val="0"/>
                        </a:spcAft>
                      </a:pPr>
                      <a:r>
                        <a:rPr lang="en-US" sz="1800" u="sng" dirty="0">
                          <a:solidFill>
                            <a:schemeClr val="tx1"/>
                          </a:solidFill>
                          <a:effectLst/>
                        </a:rPr>
                        <a:t>JSN Progression</a:t>
                      </a:r>
                      <a:endParaRPr lang="en-US" sz="1800" u="sng"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endParaRPr lang="en-US"/>
                    </a:p>
                  </a:txBody>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lnT w="12700" cap="flat" cmpd="sng" algn="ctr">
                      <a:solidFill>
                        <a:schemeClr val="tx1"/>
                      </a:solidFill>
                      <a:prstDash val="solid"/>
                      <a:round/>
                      <a:headEnd type="none" w="med" len="med"/>
                      <a:tailEnd type="none" w="med" len="med"/>
                    </a:lnT>
                    <a:solidFill>
                      <a:schemeClr val="bg1"/>
                    </a:solidFill>
                  </a:tcPr>
                </a:tc>
              </a:tr>
              <a:tr h="852886">
                <a:tc>
                  <a:txBody>
                    <a:bodyPr/>
                    <a:lstStyle/>
                    <a:p>
                      <a:pPr marL="0" marR="0" algn="ctr">
                        <a:lnSpc>
                          <a:spcPct val="150000"/>
                        </a:lnSpc>
                        <a:spcBef>
                          <a:spcPts val="0"/>
                        </a:spcBef>
                        <a:spcAft>
                          <a:spcPts val="0"/>
                        </a:spcAft>
                      </a:pPr>
                      <a:r>
                        <a:rPr lang="en-US" sz="1800" dirty="0">
                          <a:solidFill>
                            <a:schemeClr val="tx1"/>
                          </a:solidFill>
                          <a:effectLst/>
                        </a:rPr>
                        <a:t>Rank for Change in BML Volume</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No</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Yes</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Odds </a:t>
                      </a:r>
                      <a:r>
                        <a:rPr lang="en-US" sz="1800" dirty="0" smtClean="0">
                          <a:solidFill>
                            <a:schemeClr val="tx1"/>
                          </a:solidFill>
                          <a:effectLst/>
                        </a:rPr>
                        <a:t>Ratio </a:t>
                      </a:r>
                      <a:endParaRPr lang="en-US" sz="1800" dirty="0">
                        <a:solidFill>
                          <a:schemeClr val="tx1"/>
                        </a:solidFill>
                        <a:effectLst/>
                      </a:endParaRPr>
                    </a:p>
                    <a:p>
                      <a:pPr marL="0" marR="0" algn="ctr">
                        <a:lnSpc>
                          <a:spcPct val="150000"/>
                        </a:lnSpc>
                        <a:spcBef>
                          <a:spcPts val="0"/>
                        </a:spcBef>
                        <a:spcAft>
                          <a:spcPts val="0"/>
                        </a:spcAft>
                      </a:pPr>
                      <a:r>
                        <a:rPr lang="en-US" sz="1800" dirty="0">
                          <a:solidFill>
                            <a:schemeClr val="tx1"/>
                          </a:solidFill>
                          <a:effectLst/>
                        </a:rPr>
                        <a:t>(95% CI)</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Overall </a:t>
                      </a:r>
                    </a:p>
                    <a:p>
                      <a:pPr marL="0" marR="0" algn="ctr">
                        <a:lnSpc>
                          <a:spcPct val="150000"/>
                        </a:lnSpc>
                        <a:spcBef>
                          <a:spcPts val="0"/>
                        </a:spcBef>
                        <a:spcAft>
                          <a:spcPts val="0"/>
                        </a:spcAft>
                      </a:pPr>
                      <a:r>
                        <a:rPr lang="en-US" sz="1800" dirty="0">
                          <a:solidFill>
                            <a:schemeClr val="tx1"/>
                          </a:solidFill>
                          <a:effectLst/>
                        </a:rPr>
                        <a:t>p-value</a:t>
                      </a:r>
                      <a:endParaRPr lang="en-US" sz="1800" dirty="0">
                        <a:solidFill>
                          <a:schemeClr val="tx1"/>
                        </a:solidFill>
                        <a:effectLst/>
                        <a:latin typeface="Calibri"/>
                        <a:ea typeface="Calibri"/>
                        <a:cs typeface="Times New Roman"/>
                      </a:endParaRPr>
                    </a:p>
                  </a:txBody>
                  <a:tcPr marL="53039" marR="53039" marT="0" marB="0">
                    <a:lnB w="12700" cap="flat" cmpd="sng" algn="ctr">
                      <a:solidFill>
                        <a:schemeClr val="tx1"/>
                      </a:solidFill>
                      <a:prstDash val="solid"/>
                      <a:round/>
                      <a:headEnd type="none" w="med" len="med"/>
                      <a:tailEnd type="none" w="med" len="med"/>
                    </a:lnB>
                    <a:solidFill>
                      <a:schemeClr val="bg1"/>
                    </a:solidFill>
                  </a:tcPr>
                </a:tc>
              </a:tr>
              <a:tr h="426443">
                <a:tc>
                  <a:txBody>
                    <a:bodyPr/>
                    <a:lstStyle/>
                    <a:p>
                      <a:pPr marL="0" marR="0">
                        <a:lnSpc>
                          <a:spcPct val="150000"/>
                        </a:lnSpc>
                        <a:spcBef>
                          <a:spcPts val="0"/>
                        </a:spcBef>
                        <a:spcAft>
                          <a:spcPts val="0"/>
                        </a:spcAft>
                      </a:pPr>
                      <a:r>
                        <a:rPr lang="en-US" sz="1800" dirty="0">
                          <a:solidFill>
                            <a:schemeClr val="tx1"/>
                          </a:solidFill>
                          <a:effectLst/>
                        </a:rPr>
                        <a:t>Medial or Lateral JSN Progression (n = 337)</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smtClean="0">
                          <a:solidFill>
                            <a:schemeClr val="tx1"/>
                          </a:solidFill>
                          <a:effectLst/>
                        </a:rPr>
                        <a:t>0.08</a:t>
                      </a: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r>
              <a:tr h="852886">
                <a:tc>
                  <a:txBody>
                    <a:bodyPr/>
                    <a:lstStyle/>
                    <a:p>
                      <a:pPr marL="114300" marR="0">
                        <a:lnSpc>
                          <a:spcPct val="150000"/>
                        </a:lnSpc>
                        <a:spcBef>
                          <a:spcPts val="0"/>
                        </a:spcBef>
                        <a:spcAft>
                          <a:spcPts val="0"/>
                        </a:spcAft>
                      </a:pPr>
                      <a:r>
                        <a:rPr lang="en-US" sz="1800" dirty="0">
                          <a:solidFill>
                            <a:schemeClr val="tx1"/>
                          </a:solidFill>
                          <a:effectLst/>
                        </a:rPr>
                        <a:t>BML Regression (n = 84)</a:t>
                      </a: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63 (75%)</a:t>
                      </a: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21 (25%)</a:t>
                      </a: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1.85 </a:t>
                      </a:r>
                      <a:endParaRPr lang="en-US" sz="1800" dirty="0" smtClean="0">
                        <a:solidFill>
                          <a:schemeClr val="tx1"/>
                        </a:solidFill>
                        <a:effectLst/>
                      </a:endParaRPr>
                    </a:p>
                    <a:p>
                      <a:pPr marL="0" marR="0" algn="ctr">
                        <a:lnSpc>
                          <a:spcPct val="150000"/>
                        </a:lnSpc>
                        <a:spcBef>
                          <a:spcPts val="0"/>
                        </a:spcBef>
                        <a:spcAft>
                          <a:spcPts val="0"/>
                        </a:spcAft>
                      </a:pPr>
                      <a:r>
                        <a:rPr lang="en-US" sz="1800" dirty="0" smtClean="0">
                          <a:solidFill>
                            <a:schemeClr val="tx1"/>
                          </a:solidFill>
                          <a:effectLst/>
                        </a:rPr>
                        <a:t>(</a:t>
                      </a:r>
                      <a:r>
                        <a:rPr lang="en-US" sz="1800" dirty="0">
                          <a:solidFill>
                            <a:schemeClr val="tx1"/>
                          </a:solidFill>
                          <a:effectLst/>
                        </a:rPr>
                        <a:t>0.96 to 3.60)</a:t>
                      </a: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r>
              <a:tr h="852886">
                <a:tc>
                  <a:txBody>
                    <a:bodyPr/>
                    <a:lstStyle/>
                    <a:p>
                      <a:pPr marL="114300" marR="0">
                        <a:lnSpc>
                          <a:spcPct val="150000"/>
                        </a:lnSpc>
                        <a:spcBef>
                          <a:spcPts val="0"/>
                        </a:spcBef>
                        <a:spcAft>
                          <a:spcPts val="0"/>
                        </a:spcAft>
                      </a:pPr>
                      <a:r>
                        <a:rPr lang="en-US" sz="1800" dirty="0">
                          <a:solidFill>
                            <a:schemeClr val="tx1"/>
                          </a:solidFill>
                          <a:effectLst/>
                        </a:rPr>
                        <a:t>No to Minimal BML Change (n = 169) </a:t>
                      </a:r>
                    </a:p>
                    <a:p>
                      <a:pPr marL="114300" marR="0">
                        <a:lnSpc>
                          <a:spcPct val="150000"/>
                        </a:lnSpc>
                        <a:spcBef>
                          <a:spcPts val="0"/>
                        </a:spcBef>
                        <a:spcAft>
                          <a:spcPts val="0"/>
                        </a:spcAft>
                      </a:pPr>
                      <a:r>
                        <a:rPr lang="en-US" sz="1800" dirty="0">
                          <a:solidFill>
                            <a:schemeClr val="tx1"/>
                          </a:solidFill>
                          <a:effectLst/>
                        </a:rPr>
                        <a:t>(middle two quartiles collapsed)</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143 (85%)</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26 (15%)</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Reference</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r>
              <a:tr h="852886">
                <a:tc>
                  <a:txBody>
                    <a:bodyPr/>
                    <a:lstStyle/>
                    <a:p>
                      <a:pPr marL="114300" marR="0">
                        <a:lnSpc>
                          <a:spcPct val="150000"/>
                        </a:lnSpc>
                        <a:spcBef>
                          <a:spcPts val="0"/>
                        </a:spcBef>
                        <a:spcAft>
                          <a:spcPts val="0"/>
                        </a:spcAft>
                      </a:pPr>
                      <a:r>
                        <a:rPr lang="en-US" sz="1800" dirty="0">
                          <a:solidFill>
                            <a:schemeClr val="tx1"/>
                          </a:solidFill>
                          <a:effectLst/>
                        </a:rPr>
                        <a:t>BML Progression (n = 84)</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63 (75%)</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21 (25%)</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1.79 </a:t>
                      </a:r>
                      <a:endParaRPr lang="en-US" sz="1800" dirty="0" smtClean="0">
                        <a:solidFill>
                          <a:schemeClr val="tx1"/>
                        </a:solidFill>
                        <a:effectLst/>
                      </a:endParaRPr>
                    </a:p>
                    <a:p>
                      <a:pPr marL="0" marR="0" algn="ctr">
                        <a:lnSpc>
                          <a:spcPct val="150000"/>
                        </a:lnSpc>
                        <a:spcBef>
                          <a:spcPts val="0"/>
                        </a:spcBef>
                        <a:spcAft>
                          <a:spcPts val="0"/>
                        </a:spcAft>
                      </a:pPr>
                      <a:r>
                        <a:rPr lang="en-US" sz="1800" dirty="0" smtClean="0">
                          <a:solidFill>
                            <a:schemeClr val="tx1"/>
                          </a:solidFill>
                          <a:effectLst/>
                        </a:rPr>
                        <a:t>(</a:t>
                      </a:r>
                      <a:r>
                        <a:rPr lang="en-US" sz="1800" dirty="0">
                          <a:solidFill>
                            <a:schemeClr val="tx1"/>
                          </a:solidFill>
                          <a:effectLst/>
                        </a:rPr>
                        <a:t>0.92 to 3.48)</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r>
            </a:tbl>
          </a:graphicData>
        </a:graphic>
      </p:graphicFrame>
    </p:spTree>
    <p:extLst>
      <p:ext uri="{BB962C8B-B14F-4D97-AF65-F5344CB8AC3E}">
        <p14:creationId xmlns:p14="http://schemas.microsoft.com/office/powerpoint/2010/main" val="1758443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Primary Analyses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39942895"/>
              </p:ext>
            </p:extLst>
          </p:nvPr>
        </p:nvGraphicFramePr>
        <p:xfrm>
          <a:off x="104275" y="1447800"/>
          <a:ext cx="8887325" cy="4689157"/>
        </p:xfrm>
        <a:graphic>
          <a:graphicData uri="http://schemas.openxmlformats.org/drawingml/2006/table">
            <a:tbl>
              <a:tblPr firstRow="1" firstCol="1" bandRow="1">
                <a:tableStyleId>{5C22544A-7EE6-4342-B048-85BDC9FD1C3A}</a:tableStyleId>
              </a:tblPr>
              <a:tblGrid>
                <a:gridCol w="4487979"/>
                <a:gridCol w="828073"/>
                <a:gridCol w="828073"/>
                <a:gridCol w="1752600"/>
                <a:gridCol w="990600"/>
              </a:tblGrid>
              <a:tr h="328613">
                <a:tc gridSpan="5">
                  <a:txBody>
                    <a:bodyPr/>
                    <a:lstStyle/>
                    <a:p>
                      <a:pPr marL="0" marR="0">
                        <a:lnSpc>
                          <a:spcPct val="150000"/>
                        </a:lnSpc>
                        <a:spcBef>
                          <a:spcPts val="0"/>
                        </a:spcBef>
                        <a:spcAft>
                          <a:spcPts val="0"/>
                        </a:spcAft>
                      </a:pPr>
                      <a:r>
                        <a:rPr lang="en-US" sz="1800" dirty="0" smtClean="0">
                          <a:solidFill>
                            <a:schemeClr val="tx1"/>
                          </a:solidFill>
                          <a:effectLst/>
                        </a:rPr>
                        <a:t>Association </a:t>
                      </a:r>
                      <a:r>
                        <a:rPr lang="en-US" sz="1800" dirty="0">
                          <a:solidFill>
                            <a:schemeClr val="tx1"/>
                          </a:solidFill>
                          <a:effectLst/>
                        </a:rPr>
                        <a:t>between </a:t>
                      </a:r>
                      <a:r>
                        <a:rPr lang="en-US" sz="1800" dirty="0" smtClean="0">
                          <a:solidFill>
                            <a:schemeClr val="tx1"/>
                          </a:solidFill>
                          <a:effectLst/>
                        </a:rPr>
                        <a:t>JSN </a:t>
                      </a:r>
                      <a:r>
                        <a:rPr lang="en-US" sz="1800" dirty="0">
                          <a:solidFill>
                            <a:schemeClr val="tx1"/>
                          </a:solidFill>
                          <a:effectLst/>
                        </a:rPr>
                        <a:t>Progression and Bone Marrow Lesion (BML) Volume Change</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8613">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gridSpan="2">
                  <a:txBody>
                    <a:bodyPr/>
                    <a:lstStyle/>
                    <a:p>
                      <a:pPr marL="0" marR="0" algn="ctr">
                        <a:lnSpc>
                          <a:spcPct val="150000"/>
                        </a:lnSpc>
                        <a:spcBef>
                          <a:spcPts val="0"/>
                        </a:spcBef>
                        <a:spcAft>
                          <a:spcPts val="0"/>
                        </a:spcAft>
                      </a:pPr>
                      <a:r>
                        <a:rPr lang="en-US" sz="1800" u="sng" dirty="0">
                          <a:solidFill>
                            <a:schemeClr val="tx1"/>
                          </a:solidFill>
                          <a:effectLst/>
                        </a:rPr>
                        <a:t>JSN Progression</a:t>
                      </a:r>
                      <a:endParaRPr lang="en-US" sz="1800" u="sng"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endParaRPr lang="en-US"/>
                    </a:p>
                  </a:txBody>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lnT w="12700" cap="flat" cmpd="sng" algn="ctr">
                      <a:solidFill>
                        <a:schemeClr val="tx1"/>
                      </a:solidFill>
                      <a:prstDash val="solid"/>
                      <a:round/>
                      <a:headEnd type="none" w="med" len="med"/>
                      <a:tailEnd type="none" w="med" len="med"/>
                    </a:lnT>
                    <a:solidFill>
                      <a:schemeClr val="bg1"/>
                    </a:solidFill>
                  </a:tcPr>
                </a:tc>
              </a:tr>
              <a:tr h="657224">
                <a:tc>
                  <a:txBody>
                    <a:bodyPr/>
                    <a:lstStyle/>
                    <a:p>
                      <a:pPr marL="0" marR="0" algn="ctr">
                        <a:lnSpc>
                          <a:spcPct val="150000"/>
                        </a:lnSpc>
                        <a:spcBef>
                          <a:spcPts val="0"/>
                        </a:spcBef>
                        <a:spcAft>
                          <a:spcPts val="0"/>
                        </a:spcAft>
                      </a:pPr>
                      <a:r>
                        <a:rPr lang="en-US" sz="1800" dirty="0">
                          <a:solidFill>
                            <a:schemeClr val="tx1"/>
                          </a:solidFill>
                          <a:effectLst/>
                        </a:rPr>
                        <a:t>Rank for Change in BML Volume</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No</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Yes</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Odds </a:t>
                      </a:r>
                      <a:r>
                        <a:rPr lang="en-US" sz="1800" dirty="0" smtClean="0">
                          <a:solidFill>
                            <a:schemeClr val="tx1"/>
                          </a:solidFill>
                          <a:effectLst/>
                        </a:rPr>
                        <a:t>Ratio</a:t>
                      </a:r>
                      <a:endParaRPr lang="en-US" sz="1800" dirty="0">
                        <a:solidFill>
                          <a:schemeClr val="tx1"/>
                        </a:solidFill>
                        <a:effectLst/>
                      </a:endParaRPr>
                    </a:p>
                    <a:p>
                      <a:pPr marL="0" marR="0" algn="ctr">
                        <a:lnSpc>
                          <a:spcPct val="150000"/>
                        </a:lnSpc>
                        <a:spcBef>
                          <a:spcPts val="0"/>
                        </a:spcBef>
                        <a:spcAft>
                          <a:spcPts val="0"/>
                        </a:spcAft>
                      </a:pPr>
                      <a:r>
                        <a:rPr lang="en-US" sz="1800" dirty="0">
                          <a:solidFill>
                            <a:schemeClr val="tx1"/>
                          </a:solidFill>
                          <a:effectLst/>
                        </a:rPr>
                        <a:t>(95% CI)</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Overall </a:t>
                      </a:r>
                    </a:p>
                    <a:p>
                      <a:pPr marL="0" marR="0" algn="ctr">
                        <a:lnSpc>
                          <a:spcPct val="150000"/>
                        </a:lnSpc>
                        <a:spcBef>
                          <a:spcPts val="0"/>
                        </a:spcBef>
                        <a:spcAft>
                          <a:spcPts val="0"/>
                        </a:spcAft>
                      </a:pPr>
                      <a:r>
                        <a:rPr lang="en-US" sz="1800" dirty="0">
                          <a:solidFill>
                            <a:schemeClr val="tx1"/>
                          </a:solidFill>
                          <a:effectLst/>
                        </a:rPr>
                        <a:t>p-value</a:t>
                      </a:r>
                      <a:endParaRPr lang="en-US" sz="1800" dirty="0">
                        <a:solidFill>
                          <a:schemeClr val="tx1"/>
                        </a:solidFill>
                        <a:effectLst/>
                        <a:latin typeface="Calibri"/>
                        <a:ea typeface="Calibri"/>
                        <a:cs typeface="Times New Roman"/>
                      </a:endParaRPr>
                    </a:p>
                  </a:txBody>
                  <a:tcPr marL="53039" marR="53039" marT="0" marB="0">
                    <a:lnB w="12700" cap="flat" cmpd="sng" algn="ctr">
                      <a:solidFill>
                        <a:schemeClr val="tx1"/>
                      </a:solidFill>
                      <a:prstDash val="solid"/>
                      <a:round/>
                      <a:headEnd type="none" w="med" len="med"/>
                      <a:tailEnd type="none" w="med" len="med"/>
                    </a:lnB>
                    <a:solidFill>
                      <a:schemeClr val="bg1"/>
                    </a:solidFill>
                  </a:tcPr>
                </a:tc>
              </a:tr>
              <a:tr h="328613">
                <a:tc>
                  <a:txBody>
                    <a:bodyPr/>
                    <a:lstStyle/>
                    <a:p>
                      <a:pPr marL="0" marR="0">
                        <a:lnSpc>
                          <a:spcPct val="150000"/>
                        </a:lnSpc>
                        <a:spcBef>
                          <a:spcPts val="0"/>
                        </a:spcBef>
                        <a:spcAft>
                          <a:spcPts val="0"/>
                        </a:spcAft>
                      </a:pPr>
                      <a:r>
                        <a:rPr lang="en-US" sz="1800" dirty="0">
                          <a:solidFill>
                            <a:schemeClr val="tx1"/>
                          </a:solidFill>
                          <a:effectLst/>
                        </a:rPr>
                        <a:t>Medial  JSN Progression </a:t>
                      </a:r>
                      <a:r>
                        <a:rPr lang="en-US" sz="1800" dirty="0" smtClean="0">
                          <a:solidFill>
                            <a:schemeClr val="tx1"/>
                          </a:solidFill>
                          <a:effectLst/>
                        </a:rPr>
                        <a:t>Only (n </a:t>
                      </a:r>
                      <a:r>
                        <a:rPr lang="en-US" sz="1800" dirty="0">
                          <a:solidFill>
                            <a:schemeClr val="tx1"/>
                          </a:solidFill>
                          <a:effectLst/>
                        </a:rPr>
                        <a:t>= 290)</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algn="ctr">
                        <a:lnSpc>
                          <a:spcPct val="150000"/>
                        </a:lnSpc>
                        <a:spcBef>
                          <a:spcPts val="0"/>
                        </a:spcBef>
                        <a:spcAft>
                          <a:spcPts val="0"/>
                        </a:spcAft>
                      </a:pPr>
                      <a:r>
                        <a:rPr lang="en-US" sz="1800" dirty="0" smtClean="0">
                          <a:solidFill>
                            <a:schemeClr val="tx1"/>
                          </a:solidFill>
                          <a:effectLst/>
                        </a:rPr>
                        <a:t>0.01</a:t>
                      </a: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lumMod val="85000"/>
                      </a:schemeClr>
                    </a:solidFill>
                  </a:tcPr>
                </a:tc>
              </a:tr>
              <a:tr h="328613">
                <a:tc>
                  <a:txBody>
                    <a:bodyPr/>
                    <a:lstStyle/>
                    <a:p>
                      <a:pPr marL="114300" marR="0">
                        <a:lnSpc>
                          <a:spcPct val="150000"/>
                        </a:lnSpc>
                        <a:spcBef>
                          <a:spcPts val="0"/>
                        </a:spcBef>
                        <a:spcAft>
                          <a:spcPts val="0"/>
                        </a:spcAft>
                      </a:pPr>
                      <a:r>
                        <a:rPr lang="en-US" sz="1800" dirty="0" smtClean="0">
                          <a:solidFill>
                            <a:schemeClr val="tx1"/>
                          </a:solidFill>
                          <a:effectLst/>
                        </a:rPr>
                        <a:t>BML </a:t>
                      </a:r>
                      <a:r>
                        <a:rPr lang="en-US" sz="1800" dirty="0">
                          <a:solidFill>
                            <a:schemeClr val="tx1"/>
                          </a:solidFill>
                          <a:effectLst/>
                        </a:rPr>
                        <a:t>Regression (n = 72)</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53 (74%)</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19 (26%)</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3.36 </a:t>
                      </a:r>
                      <a:endParaRPr lang="en-US" sz="1800" dirty="0" smtClean="0">
                        <a:solidFill>
                          <a:schemeClr val="tx1"/>
                        </a:solidFill>
                        <a:effectLst/>
                      </a:endParaRPr>
                    </a:p>
                    <a:p>
                      <a:pPr marL="0" marR="0" algn="ctr">
                        <a:lnSpc>
                          <a:spcPct val="150000"/>
                        </a:lnSpc>
                        <a:spcBef>
                          <a:spcPts val="0"/>
                        </a:spcBef>
                        <a:spcAft>
                          <a:spcPts val="0"/>
                        </a:spcAft>
                      </a:pPr>
                      <a:r>
                        <a:rPr lang="en-US" sz="1800" dirty="0" smtClean="0">
                          <a:solidFill>
                            <a:schemeClr val="tx1"/>
                          </a:solidFill>
                          <a:effectLst/>
                        </a:rPr>
                        <a:t>(</a:t>
                      </a:r>
                      <a:r>
                        <a:rPr lang="en-US" sz="1800" dirty="0">
                          <a:solidFill>
                            <a:schemeClr val="tx1"/>
                          </a:solidFill>
                          <a:effectLst/>
                        </a:rPr>
                        <a:t>1.55 to 7.28)</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r>
              <a:tr h="985837">
                <a:tc>
                  <a:txBody>
                    <a:bodyPr/>
                    <a:lstStyle/>
                    <a:p>
                      <a:pPr marL="114300" marR="0">
                        <a:lnSpc>
                          <a:spcPct val="150000"/>
                        </a:lnSpc>
                        <a:spcBef>
                          <a:spcPts val="0"/>
                        </a:spcBef>
                        <a:spcAft>
                          <a:spcPts val="0"/>
                        </a:spcAft>
                      </a:pPr>
                      <a:r>
                        <a:rPr lang="en-US" sz="1800" dirty="0">
                          <a:solidFill>
                            <a:schemeClr val="tx1"/>
                          </a:solidFill>
                          <a:effectLst/>
                        </a:rPr>
                        <a:t>No to Minimal </a:t>
                      </a:r>
                      <a:r>
                        <a:rPr lang="en-US" sz="1800" dirty="0" smtClean="0">
                          <a:solidFill>
                            <a:schemeClr val="tx1"/>
                          </a:solidFill>
                          <a:effectLst/>
                        </a:rPr>
                        <a:t>BML </a:t>
                      </a:r>
                      <a:r>
                        <a:rPr lang="en-US" sz="1800" dirty="0">
                          <a:solidFill>
                            <a:schemeClr val="tx1"/>
                          </a:solidFill>
                          <a:effectLst/>
                        </a:rPr>
                        <a:t>Change (n = 146)</a:t>
                      </a:r>
                    </a:p>
                    <a:p>
                      <a:pPr marL="114300" marR="0">
                        <a:lnSpc>
                          <a:spcPct val="150000"/>
                        </a:lnSpc>
                        <a:spcBef>
                          <a:spcPts val="0"/>
                        </a:spcBef>
                        <a:spcAft>
                          <a:spcPts val="0"/>
                        </a:spcAft>
                      </a:pPr>
                      <a:r>
                        <a:rPr lang="en-US" sz="1800" dirty="0">
                          <a:solidFill>
                            <a:schemeClr val="tx1"/>
                          </a:solidFill>
                          <a:effectLst/>
                        </a:rPr>
                        <a:t>(middle two quartiles collapsed)</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130 (89%)</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16 (11%)</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Reference</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r>
              <a:tr h="328613">
                <a:tc>
                  <a:txBody>
                    <a:bodyPr/>
                    <a:lstStyle/>
                    <a:p>
                      <a:pPr marL="114300" marR="0">
                        <a:lnSpc>
                          <a:spcPct val="150000"/>
                        </a:lnSpc>
                        <a:spcBef>
                          <a:spcPts val="0"/>
                        </a:spcBef>
                        <a:spcAft>
                          <a:spcPts val="0"/>
                        </a:spcAft>
                      </a:pPr>
                      <a:r>
                        <a:rPr lang="en-US" sz="1800" dirty="0" smtClean="0">
                          <a:solidFill>
                            <a:schemeClr val="tx1"/>
                          </a:solidFill>
                          <a:effectLst/>
                        </a:rPr>
                        <a:t>BML </a:t>
                      </a:r>
                      <a:r>
                        <a:rPr lang="en-US" sz="1800" dirty="0">
                          <a:solidFill>
                            <a:schemeClr val="tx1"/>
                          </a:solidFill>
                          <a:effectLst/>
                        </a:rPr>
                        <a:t>Progression (n = 72)</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a:solidFill>
                            <a:schemeClr val="tx1"/>
                          </a:solidFill>
                          <a:effectLst/>
                        </a:rPr>
                        <a:t>58 (81%)</a:t>
                      </a:r>
                      <a:endParaRPr lang="en-US" sz="180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14 (19%)</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1.93 </a:t>
                      </a:r>
                      <a:endParaRPr lang="en-US" sz="1800" dirty="0" smtClean="0">
                        <a:solidFill>
                          <a:schemeClr val="tx1"/>
                        </a:solidFill>
                        <a:effectLst/>
                      </a:endParaRPr>
                    </a:p>
                    <a:p>
                      <a:pPr marL="0" marR="0" algn="ctr">
                        <a:lnSpc>
                          <a:spcPct val="150000"/>
                        </a:lnSpc>
                        <a:spcBef>
                          <a:spcPts val="0"/>
                        </a:spcBef>
                        <a:spcAft>
                          <a:spcPts val="0"/>
                        </a:spcAft>
                      </a:pPr>
                      <a:r>
                        <a:rPr lang="en-US" sz="1800" dirty="0" smtClean="0">
                          <a:solidFill>
                            <a:schemeClr val="tx1"/>
                          </a:solidFill>
                          <a:effectLst/>
                        </a:rPr>
                        <a:t>(</a:t>
                      </a:r>
                      <a:r>
                        <a:rPr lang="en-US" sz="1800" dirty="0">
                          <a:solidFill>
                            <a:schemeClr val="tx1"/>
                          </a:solidFill>
                          <a:effectLst/>
                        </a:rPr>
                        <a:t>0.86 to 4.31)</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r>
            </a:tbl>
          </a:graphicData>
        </a:graphic>
      </p:graphicFrame>
    </p:spTree>
    <p:extLst>
      <p:ext uri="{BB962C8B-B14F-4D97-AF65-F5344CB8AC3E}">
        <p14:creationId xmlns:p14="http://schemas.microsoft.com/office/powerpoint/2010/main" val="732574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8229600" cy="1143000"/>
          </a:xfrm>
        </p:spPr>
        <p:txBody>
          <a:bodyPr>
            <a:normAutofit fontScale="90000"/>
          </a:bodyPr>
          <a:lstStyle/>
          <a:p>
            <a:r>
              <a:rPr lang="en-US" dirty="0" smtClean="0"/>
              <a:t>Results: Secondary Analyses (CART)</a:t>
            </a:r>
            <a:endParaRPr lang="en-US" dirty="0"/>
          </a:p>
        </p:txBody>
      </p:sp>
      <p:sp>
        <p:nvSpPr>
          <p:cNvPr id="15" name="Content Placeholder 2"/>
          <p:cNvSpPr>
            <a:spLocks noGrp="1"/>
          </p:cNvSpPr>
          <p:nvPr>
            <p:ph idx="1"/>
          </p:nvPr>
        </p:nvSpPr>
        <p:spPr>
          <a:xfrm>
            <a:off x="457200" y="1600200"/>
            <a:ext cx="8458200" cy="4876800"/>
          </a:xfrm>
        </p:spPr>
        <p:txBody>
          <a:bodyPr>
            <a:normAutofit/>
          </a:bodyPr>
          <a:lstStyle/>
          <a:p>
            <a:r>
              <a:rPr lang="en-US" dirty="0" smtClean="0"/>
              <a:t>Baseline BML volume: best able to discriminate</a:t>
            </a:r>
          </a:p>
          <a:p>
            <a:pPr lvl="2">
              <a:buFont typeface="Courier New" pitchFamily="49" charset="0"/>
              <a:buChar char="o"/>
            </a:pPr>
            <a:r>
              <a:rPr lang="en-US" dirty="0" smtClean="0"/>
              <a:t>Baseline BML volume &lt; 0.95 cm</a:t>
            </a:r>
            <a:r>
              <a:rPr lang="en-US" baseline="30000" dirty="0" smtClean="0"/>
              <a:t>3</a:t>
            </a:r>
            <a:r>
              <a:rPr lang="en-US" dirty="0" smtClean="0"/>
              <a:t> = No JSN Progression</a:t>
            </a:r>
          </a:p>
          <a:p>
            <a:pPr lvl="2">
              <a:buFont typeface="Courier New" pitchFamily="49" charset="0"/>
              <a:buChar char="o"/>
            </a:pPr>
            <a:endParaRPr lang="en-US" dirty="0" smtClean="0"/>
          </a:p>
          <a:p>
            <a:pPr lvl="2">
              <a:buFont typeface="Courier New" pitchFamily="49" charset="0"/>
              <a:buChar char="o"/>
            </a:pPr>
            <a:r>
              <a:rPr lang="en-US" dirty="0" smtClean="0"/>
              <a:t>Baseline BML volume &gt; 0.95 cm</a:t>
            </a:r>
            <a:r>
              <a:rPr lang="en-US" baseline="30000" dirty="0" smtClean="0"/>
              <a:t>3 </a:t>
            </a:r>
            <a:r>
              <a:rPr lang="en-US" dirty="0" smtClean="0"/>
              <a:t>= classification depended on additional data…</a:t>
            </a:r>
          </a:p>
          <a:p>
            <a:pPr lvl="3">
              <a:buFont typeface="Wingdings" pitchFamily="2" charset="2"/>
              <a:buChar char="Ø"/>
            </a:pPr>
            <a:r>
              <a:rPr lang="en-US" dirty="0" smtClean="0"/>
              <a:t>Change in BML volume</a:t>
            </a:r>
          </a:p>
          <a:p>
            <a:pPr lvl="3">
              <a:buFont typeface="Wingdings" pitchFamily="2" charset="2"/>
              <a:buChar char="Ø"/>
            </a:pPr>
            <a:r>
              <a:rPr lang="en-US" dirty="0" smtClean="0"/>
              <a:t>Baseline BML volume</a:t>
            </a:r>
          </a:p>
          <a:p>
            <a:pPr lvl="3">
              <a:buFont typeface="Wingdings" pitchFamily="2" charset="2"/>
              <a:buChar char="Ø"/>
            </a:pPr>
            <a:r>
              <a:rPr lang="en-US" dirty="0" smtClean="0"/>
              <a:t>Age </a:t>
            </a:r>
          </a:p>
          <a:p>
            <a:pPr lvl="2">
              <a:buFont typeface="Courier New" pitchFamily="49" charset="0"/>
              <a:buChar char="o"/>
            </a:pPr>
            <a:endParaRPr lang="en-US" dirty="0" smtClean="0"/>
          </a:p>
        </p:txBody>
      </p:sp>
    </p:spTree>
    <p:extLst>
      <p:ext uri="{BB962C8B-B14F-4D97-AF65-F5344CB8AC3E}">
        <p14:creationId xmlns:p14="http://schemas.microsoft.com/office/powerpoint/2010/main" val="579055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Confirmatory Analyses</a:t>
            </a:r>
            <a:endParaRPr lang="en-US" dirty="0"/>
          </a:p>
        </p:txBody>
      </p:sp>
      <p:sp>
        <p:nvSpPr>
          <p:cNvPr id="4" name="Content Placeholder 3"/>
          <p:cNvSpPr>
            <a:spLocks noGrp="1"/>
          </p:cNvSpPr>
          <p:nvPr>
            <p:ph idx="13"/>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graphicFrame>
        <p:nvGraphicFramePr>
          <p:cNvPr id="5" name="Content Placeholder 5"/>
          <p:cNvGraphicFramePr>
            <a:graphicFrameLocks/>
          </p:cNvGraphicFramePr>
          <p:nvPr>
            <p:extLst>
              <p:ext uri="{D42A27DB-BD31-4B8C-83A1-F6EECF244321}">
                <p14:modId xmlns:p14="http://schemas.microsoft.com/office/powerpoint/2010/main" val="498210229"/>
              </p:ext>
            </p:extLst>
          </p:nvPr>
        </p:nvGraphicFramePr>
        <p:xfrm>
          <a:off x="152400" y="1447800"/>
          <a:ext cx="8887968" cy="4690871"/>
        </p:xfrm>
        <a:graphic>
          <a:graphicData uri="http://schemas.openxmlformats.org/drawingml/2006/table">
            <a:tbl>
              <a:tblPr firstRow="1" firstCol="1" bandRow="1">
                <a:tableStyleId>{5C22544A-7EE6-4342-B048-85BDC9FD1C3A}</a:tableStyleId>
              </a:tblPr>
              <a:tblGrid>
                <a:gridCol w="5181092"/>
                <a:gridCol w="2527057"/>
                <a:gridCol w="1179819"/>
              </a:tblGrid>
              <a:tr h="462638">
                <a:tc gridSpan="3">
                  <a:txBody>
                    <a:bodyPr/>
                    <a:lstStyle/>
                    <a:p>
                      <a:pPr marL="0" marR="0">
                        <a:lnSpc>
                          <a:spcPct val="150000"/>
                        </a:lnSpc>
                        <a:spcBef>
                          <a:spcPts val="0"/>
                        </a:spcBef>
                        <a:spcAft>
                          <a:spcPts val="0"/>
                        </a:spcAft>
                      </a:pPr>
                      <a:r>
                        <a:rPr lang="en-US" sz="1800" dirty="0" smtClean="0">
                          <a:solidFill>
                            <a:schemeClr val="tx1"/>
                          </a:solidFill>
                          <a:effectLst/>
                        </a:rPr>
                        <a:t>Association </a:t>
                      </a:r>
                      <a:r>
                        <a:rPr lang="en-US" sz="1800" dirty="0">
                          <a:solidFill>
                            <a:schemeClr val="tx1"/>
                          </a:solidFill>
                          <a:effectLst/>
                        </a:rPr>
                        <a:t>between </a:t>
                      </a:r>
                      <a:r>
                        <a:rPr lang="en-US" sz="1800" dirty="0" smtClean="0">
                          <a:solidFill>
                            <a:schemeClr val="tx1"/>
                          </a:solidFill>
                          <a:effectLst/>
                        </a:rPr>
                        <a:t>Cartilage Loss (</a:t>
                      </a:r>
                      <a:r>
                        <a:rPr lang="en-US" sz="1800" dirty="0" err="1" smtClean="0">
                          <a:solidFill>
                            <a:schemeClr val="tx1"/>
                          </a:solidFill>
                          <a:effectLst/>
                        </a:rPr>
                        <a:t>Tertiles</a:t>
                      </a:r>
                      <a:r>
                        <a:rPr lang="en-US" sz="1800" dirty="0" smtClean="0">
                          <a:solidFill>
                            <a:schemeClr val="tx1"/>
                          </a:solidFill>
                          <a:effectLst/>
                        </a:rPr>
                        <a:t>) and </a:t>
                      </a:r>
                      <a:r>
                        <a:rPr lang="en-US" sz="1800" dirty="0">
                          <a:solidFill>
                            <a:schemeClr val="tx1"/>
                          </a:solidFill>
                          <a:effectLst/>
                        </a:rPr>
                        <a:t>Bone Marrow Lesion (BML) Volume Change</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r>
              <a:tr h="515988">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lnT w="12700" cap="flat" cmpd="sng" algn="ctr">
                      <a:solidFill>
                        <a:schemeClr val="tx1"/>
                      </a:solidFill>
                      <a:prstDash val="solid"/>
                      <a:round/>
                      <a:headEnd type="none" w="med" len="med"/>
                      <a:tailEnd type="none" w="med" len="med"/>
                    </a:lnT>
                    <a:solidFill>
                      <a:schemeClr val="bg1"/>
                    </a:solidFill>
                  </a:tcPr>
                </a:tc>
              </a:tr>
              <a:tr h="1031977">
                <a:tc>
                  <a:txBody>
                    <a:bodyPr/>
                    <a:lstStyle/>
                    <a:p>
                      <a:pPr marL="0" marR="0" algn="ctr">
                        <a:lnSpc>
                          <a:spcPct val="150000"/>
                        </a:lnSpc>
                        <a:spcBef>
                          <a:spcPts val="0"/>
                        </a:spcBef>
                        <a:spcAft>
                          <a:spcPts val="0"/>
                        </a:spcAft>
                      </a:pPr>
                      <a:r>
                        <a:rPr lang="en-US" sz="1800" dirty="0">
                          <a:solidFill>
                            <a:schemeClr val="tx1"/>
                          </a:solidFill>
                          <a:effectLst/>
                        </a:rPr>
                        <a:t>Rank for Change in BML Volume</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Odds </a:t>
                      </a:r>
                      <a:r>
                        <a:rPr lang="en-US" sz="1800" dirty="0" smtClean="0">
                          <a:solidFill>
                            <a:schemeClr val="tx1"/>
                          </a:solidFill>
                          <a:effectLst/>
                        </a:rPr>
                        <a:t>Ratio</a:t>
                      </a:r>
                      <a:endParaRPr lang="en-US" sz="1800" dirty="0">
                        <a:solidFill>
                          <a:schemeClr val="tx1"/>
                        </a:solidFill>
                        <a:effectLst/>
                      </a:endParaRPr>
                    </a:p>
                    <a:p>
                      <a:pPr marL="0" marR="0" algn="ctr">
                        <a:lnSpc>
                          <a:spcPct val="150000"/>
                        </a:lnSpc>
                        <a:spcBef>
                          <a:spcPts val="0"/>
                        </a:spcBef>
                        <a:spcAft>
                          <a:spcPts val="0"/>
                        </a:spcAft>
                      </a:pPr>
                      <a:r>
                        <a:rPr lang="en-US" sz="1800" dirty="0">
                          <a:solidFill>
                            <a:schemeClr val="tx1"/>
                          </a:solidFill>
                          <a:effectLst/>
                        </a:rPr>
                        <a:t>(95% CI)</a:t>
                      </a:r>
                      <a:endParaRPr lang="en-US" sz="1800" dirty="0">
                        <a:solidFill>
                          <a:schemeClr val="tx1"/>
                        </a:solidFill>
                        <a:effectLst/>
                        <a:latin typeface="Calibri"/>
                        <a:ea typeface="Calibri"/>
                        <a:cs typeface="Times New Roman"/>
                      </a:endParaRPr>
                    </a:p>
                  </a:txBody>
                  <a:tcPr marL="53039" marR="53039"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Overall </a:t>
                      </a:r>
                    </a:p>
                    <a:p>
                      <a:pPr marL="0" marR="0" algn="ctr">
                        <a:lnSpc>
                          <a:spcPct val="150000"/>
                        </a:lnSpc>
                        <a:spcBef>
                          <a:spcPts val="0"/>
                        </a:spcBef>
                        <a:spcAft>
                          <a:spcPts val="0"/>
                        </a:spcAft>
                      </a:pPr>
                      <a:r>
                        <a:rPr lang="en-US" sz="1800" dirty="0">
                          <a:solidFill>
                            <a:schemeClr val="tx1"/>
                          </a:solidFill>
                          <a:effectLst/>
                        </a:rPr>
                        <a:t>p-value</a:t>
                      </a:r>
                      <a:endParaRPr lang="en-US" sz="1800" dirty="0">
                        <a:solidFill>
                          <a:schemeClr val="tx1"/>
                        </a:solidFill>
                        <a:effectLst/>
                        <a:latin typeface="Calibri"/>
                        <a:ea typeface="Calibri"/>
                        <a:cs typeface="Times New Roman"/>
                      </a:endParaRPr>
                    </a:p>
                  </a:txBody>
                  <a:tcPr marL="53039" marR="53039" marT="0" marB="0">
                    <a:lnB w="12700" cap="flat" cmpd="sng" algn="ctr">
                      <a:solidFill>
                        <a:schemeClr val="tx1"/>
                      </a:solidFill>
                      <a:prstDash val="solid"/>
                      <a:round/>
                      <a:headEnd type="none" w="med" len="med"/>
                      <a:tailEnd type="none" w="med" len="med"/>
                    </a:lnB>
                    <a:solidFill>
                      <a:schemeClr val="bg1"/>
                    </a:solidFill>
                  </a:tcPr>
                </a:tc>
              </a:tr>
              <a:tr h="670067">
                <a:tc>
                  <a:txBody>
                    <a:bodyPr/>
                    <a:lstStyle/>
                    <a:p>
                      <a:pPr marL="0" marR="0">
                        <a:lnSpc>
                          <a:spcPct val="150000"/>
                        </a:lnSpc>
                        <a:spcBef>
                          <a:spcPts val="0"/>
                        </a:spcBef>
                        <a:spcAft>
                          <a:spcPts val="0"/>
                        </a:spcAft>
                      </a:pPr>
                      <a:r>
                        <a:rPr lang="en-US" sz="1800" dirty="0" smtClean="0">
                          <a:solidFill>
                            <a:schemeClr val="tx1"/>
                          </a:solidFill>
                          <a:effectLst/>
                        </a:rPr>
                        <a:t>Overall Sample (n </a:t>
                      </a:r>
                      <a:r>
                        <a:rPr lang="en-US" sz="1800" dirty="0">
                          <a:solidFill>
                            <a:schemeClr val="tx1"/>
                          </a:solidFill>
                          <a:effectLst/>
                        </a:rPr>
                        <a:t>= </a:t>
                      </a:r>
                      <a:r>
                        <a:rPr lang="en-US" sz="1800" dirty="0" smtClean="0">
                          <a:solidFill>
                            <a:schemeClr val="tx1"/>
                          </a:solidFill>
                          <a:effectLst/>
                        </a:rPr>
                        <a:t>103)</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r>
              <a:tr h="670067">
                <a:tc>
                  <a:txBody>
                    <a:bodyPr/>
                    <a:lstStyle/>
                    <a:p>
                      <a:pPr marL="114300" marR="0">
                        <a:lnSpc>
                          <a:spcPct val="150000"/>
                        </a:lnSpc>
                        <a:spcBef>
                          <a:spcPts val="0"/>
                        </a:spcBef>
                        <a:spcAft>
                          <a:spcPts val="0"/>
                        </a:spcAft>
                      </a:pPr>
                      <a:r>
                        <a:rPr lang="en-US" sz="1800" dirty="0">
                          <a:solidFill>
                            <a:schemeClr val="tx1"/>
                          </a:solidFill>
                          <a:effectLst/>
                        </a:rPr>
                        <a:t>BML Regression (n = </a:t>
                      </a:r>
                      <a:r>
                        <a:rPr lang="en-US" sz="1800" dirty="0" smtClean="0">
                          <a:solidFill>
                            <a:schemeClr val="tx1"/>
                          </a:solidFill>
                          <a:effectLst/>
                        </a:rPr>
                        <a:t>21)</a:t>
                      </a: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smtClean="0">
                          <a:solidFill>
                            <a:schemeClr val="tx1"/>
                          </a:solidFill>
                          <a:effectLst/>
                        </a:rPr>
                        <a:t>2.72 (1.03 </a:t>
                      </a:r>
                      <a:r>
                        <a:rPr lang="en-US" sz="1800" dirty="0">
                          <a:solidFill>
                            <a:schemeClr val="tx1"/>
                          </a:solidFill>
                          <a:effectLst/>
                        </a:rPr>
                        <a:t>to </a:t>
                      </a:r>
                      <a:r>
                        <a:rPr lang="en-US" sz="1800" dirty="0" smtClean="0">
                          <a:solidFill>
                            <a:schemeClr val="tx1"/>
                          </a:solidFill>
                          <a:effectLst/>
                        </a:rPr>
                        <a:t>7.12)</a:t>
                      </a: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lnT w="12700" cap="flat" cmpd="sng" algn="ctr">
                      <a:noFill/>
                      <a:prstDash val="solid"/>
                      <a:round/>
                      <a:headEnd type="none" w="med" len="med"/>
                      <a:tailEnd type="none" w="med" len="med"/>
                    </a:lnT>
                    <a:solidFill>
                      <a:schemeClr val="bg1"/>
                    </a:solidFill>
                  </a:tcPr>
                </a:tc>
              </a:tr>
              <a:tr h="670067">
                <a:tc>
                  <a:txBody>
                    <a:bodyPr/>
                    <a:lstStyle/>
                    <a:p>
                      <a:pPr marL="114300" marR="0">
                        <a:lnSpc>
                          <a:spcPct val="150000"/>
                        </a:lnSpc>
                        <a:spcBef>
                          <a:spcPts val="0"/>
                        </a:spcBef>
                        <a:spcAft>
                          <a:spcPts val="0"/>
                        </a:spcAft>
                      </a:pPr>
                      <a:r>
                        <a:rPr lang="en-US" sz="1800" dirty="0">
                          <a:solidFill>
                            <a:schemeClr val="tx1"/>
                          </a:solidFill>
                          <a:effectLst/>
                        </a:rPr>
                        <a:t>No to Minimal BML Change (n = </a:t>
                      </a:r>
                      <a:r>
                        <a:rPr lang="en-US" sz="1800" dirty="0" smtClean="0">
                          <a:solidFill>
                            <a:schemeClr val="tx1"/>
                          </a:solidFill>
                          <a:effectLst/>
                        </a:rPr>
                        <a:t>49) </a:t>
                      </a:r>
                      <a:endParaRPr lang="en-US" sz="1800" dirty="0">
                        <a:solidFill>
                          <a:schemeClr val="tx1"/>
                        </a:solidFill>
                        <a:effectLst/>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Reference</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c>
                  <a:txBody>
                    <a:bodyPr/>
                    <a:lstStyle/>
                    <a:p>
                      <a:pPr marL="0" marR="0" algn="ctr">
                        <a:lnSpc>
                          <a:spcPct val="150000"/>
                        </a:lnSpc>
                        <a:spcBef>
                          <a:spcPts val="0"/>
                        </a:spcBef>
                        <a:spcAft>
                          <a:spcPts val="0"/>
                        </a:spcAft>
                      </a:pPr>
                      <a:r>
                        <a:rPr lang="en-US" sz="1800" dirty="0">
                          <a:solidFill>
                            <a:schemeClr val="tx1"/>
                          </a:solidFill>
                          <a:effectLst/>
                        </a:rPr>
                        <a:t>0.08</a:t>
                      </a:r>
                      <a:endParaRPr lang="en-US" sz="1800" dirty="0">
                        <a:solidFill>
                          <a:schemeClr val="tx1"/>
                        </a:solidFill>
                        <a:effectLst/>
                        <a:latin typeface="Calibri"/>
                        <a:ea typeface="Calibri"/>
                        <a:cs typeface="Times New Roman"/>
                      </a:endParaRPr>
                    </a:p>
                  </a:txBody>
                  <a:tcPr marL="53039" marR="53039" marT="0" marB="0" anchor="ctr">
                    <a:solidFill>
                      <a:schemeClr val="accent1">
                        <a:lumMod val="20000"/>
                        <a:lumOff val="80000"/>
                      </a:schemeClr>
                    </a:solidFill>
                  </a:tcPr>
                </a:tc>
              </a:tr>
              <a:tr h="670067">
                <a:tc>
                  <a:txBody>
                    <a:bodyPr/>
                    <a:lstStyle/>
                    <a:p>
                      <a:pPr marL="114300" marR="0">
                        <a:lnSpc>
                          <a:spcPct val="150000"/>
                        </a:lnSpc>
                        <a:spcBef>
                          <a:spcPts val="0"/>
                        </a:spcBef>
                        <a:spcAft>
                          <a:spcPts val="0"/>
                        </a:spcAft>
                      </a:pPr>
                      <a:r>
                        <a:rPr lang="en-US" sz="1800" dirty="0">
                          <a:solidFill>
                            <a:schemeClr val="tx1"/>
                          </a:solidFill>
                          <a:effectLst/>
                        </a:rPr>
                        <a:t>BML Progression (n = </a:t>
                      </a:r>
                      <a:r>
                        <a:rPr lang="en-US" sz="1800" dirty="0" smtClean="0">
                          <a:solidFill>
                            <a:schemeClr val="tx1"/>
                          </a:solidFill>
                          <a:effectLst/>
                        </a:rPr>
                        <a:t>33)</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smtClean="0">
                          <a:solidFill>
                            <a:schemeClr val="tx1"/>
                          </a:solidFill>
                          <a:effectLst/>
                        </a:rPr>
                        <a:t>2.06  (0.88 </a:t>
                      </a:r>
                      <a:r>
                        <a:rPr lang="en-US" sz="1800" dirty="0">
                          <a:solidFill>
                            <a:schemeClr val="tx1"/>
                          </a:solidFill>
                          <a:effectLst/>
                        </a:rPr>
                        <a:t>to </a:t>
                      </a:r>
                      <a:r>
                        <a:rPr lang="en-US" sz="1800" dirty="0" smtClean="0">
                          <a:solidFill>
                            <a:schemeClr val="tx1"/>
                          </a:solidFill>
                          <a:effectLst/>
                        </a:rPr>
                        <a:t>4.57)</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c>
                  <a:txBody>
                    <a:bodyPr/>
                    <a:lstStyle/>
                    <a:p>
                      <a:pPr marL="0" marR="0" algn="ctr">
                        <a:lnSpc>
                          <a:spcPct val="150000"/>
                        </a:lnSpc>
                        <a:spcBef>
                          <a:spcPts val="0"/>
                        </a:spcBef>
                        <a:spcAft>
                          <a:spcPts val="0"/>
                        </a:spcAft>
                      </a:pPr>
                      <a:r>
                        <a:rPr lang="en-US" sz="1800" dirty="0">
                          <a:solidFill>
                            <a:schemeClr val="tx1"/>
                          </a:solidFill>
                          <a:effectLst/>
                        </a:rPr>
                        <a:t> </a:t>
                      </a:r>
                      <a:endParaRPr lang="en-US" sz="1800" dirty="0">
                        <a:solidFill>
                          <a:schemeClr val="tx1"/>
                        </a:solidFill>
                        <a:effectLst/>
                        <a:latin typeface="Calibri"/>
                        <a:ea typeface="Calibri"/>
                        <a:cs typeface="Times New Roman"/>
                      </a:endParaRPr>
                    </a:p>
                  </a:txBody>
                  <a:tcPr marL="53039" marR="53039" marT="0" marB="0" anchor="ctr">
                    <a:solidFill>
                      <a:schemeClr val="bg1"/>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a:xfrm>
            <a:off x="457200" y="1600200"/>
            <a:ext cx="8458200" cy="4876800"/>
          </a:xfrm>
        </p:spPr>
        <p:txBody>
          <a:bodyPr>
            <a:normAutofit lnSpcReduction="10000"/>
          </a:bodyPr>
          <a:lstStyle/>
          <a:p>
            <a:r>
              <a:rPr lang="en-US" dirty="0" smtClean="0"/>
              <a:t>Reaffirms previous reports that…</a:t>
            </a:r>
          </a:p>
          <a:p>
            <a:pPr lvl="1">
              <a:buFont typeface="Courier New" pitchFamily="49" charset="0"/>
              <a:buChar char="o"/>
            </a:pPr>
            <a:r>
              <a:rPr lang="en-US" dirty="0" smtClean="0"/>
              <a:t>Baseline BML size has a positive association with the presence of JSN</a:t>
            </a:r>
          </a:p>
          <a:p>
            <a:pPr lvl="1">
              <a:buFont typeface="Courier New" pitchFamily="49" charset="0"/>
              <a:buChar char="o"/>
            </a:pPr>
            <a:r>
              <a:rPr lang="en-US" dirty="0" smtClean="0"/>
              <a:t>Baseline BML size predicts JSN progression</a:t>
            </a:r>
          </a:p>
          <a:p>
            <a:endParaRPr lang="en-US" dirty="0" smtClean="0"/>
          </a:p>
          <a:p>
            <a:r>
              <a:rPr lang="en-US" dirty="0" smtClean="0"/>
              <a:t>BML regression, particularly in the medial compartment, may be related to JSN progression</a:t>
            </a:r>
          </a:p>
          <a:p>
            <a:endParaRPr lang="en-US" dirty="0" smtClean="0"/>
          </a:p>
          <a:p>
            <a:r>
              <a:rPr lang="en-US" dirty="0" smtClean="0"/>
              <a:t>Baseline BML volume may be best able to discriminate between those who did and did not have JSN progression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smtClean="0"/>
              <a:t>Limitations</a:t>
            </a:r>
          </a:p>
          <a:p>
            <a:pPr lvl="1">
              <a:buFont typeface="Courier New" pitchFamily="49" charset="0"/>
              <a:buChar char="o"/>
            </a:pPr>
            <a:r>
              <a:rPr lang="en-US" dirty="0" smtClean="0"/>
              <a:t>Limited to two time points</a:t>
            </a:r>
          </a:p>
          <a:p>
            <a:pPr lvl="1">
              <a:buFont typeface="Courier New" pitchFamily="49" charset="0"/>
              <a:buChar char="o"/>
            </a:pPr>
            <a:endParaRPr lang="en-US" dirty="0" smtClean="0"/>
          </a:p>
          <a:p>
            <a:pPr lvl="1">
              <a:buFont typeface="Courier New" pitchFamily="49" charset="0"/>
              <a:buChar char="o"/>
            </a:pPr>
            <a:r>
              <a:rPr lang="en-US" dirty="0" smtClean="0"/>
              <a:t>Selection bias</a:t>
            </a:r>
            <a:endParaRPr lang="en-US" dirty="0"/>
          </a:p>
        </p:txBody>
      </p:sp>
      <p:sp>
        <p:nvSpPr>
          <p:cNvPr id="4" name="Content Placeholder 3"/>
          <p:cNvSpPr>
            <a:spLocks noGrp="1"/>
          </p:cNvSpPr>
          <p:nvPr>
            <p:ph idx="13"/>
          </p:nvPr>
        </p:nvSpPr>
        <p:spPr/>
        <p:txBody>
          <a:bodyPr/>
          <a:lstStyle/>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457200" y="1600200"/>
            <a:ext cx="8534400" cy="4525963"/>
          </a:xfrm>
        </p:spPr>
        <p:txBody>
          <a:bodyPr/>
          <a:lstStyle/>
          <a:p>
            <a:r>
              <a:rPr lang="en-US" dirty="0" smtClean="0"/>
              <a:t>Baseline BML volume may be very informative</a:t>
            </a:r>
          </a:p>
          <a:p>
            <a:endParaRPr lang="en-US" dirty="0" smtClean="0"/>
          </a:p>
          <a:p>
            <a:endParaRPr lang="en-US" dirty="0"/>
          </a:p>
          <a:p>
            <a:r>
              <a:rPr lang="en-US" dirty="0" smtClean="0"/>
              <a:t>BML volume change may not be a good imaging biomarker for improvement in structural progression</a:t>
            </a:r>
          </a:p>
        </p:txBody>
      </p:sp>
      <p:sp>
        <p:nvSpPr>
          <p:cNvPr id="4" name="Content Placeholder 3"/>
          <p:cNvSpPr>
            <a:spLocks noGrp="1"/>
          </p:cNvSpPr>
          <p:nvPr>
            <p:ph idx="13"/>
          </p:nvPr>
        </p:nvSpPr>
        <p:spPr/>
        <p:txBody>
          <a:bodyPr/>
          <a:lstStyle/>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a:xfrm>
            <a:off x="4419600" y="914400"/>
            <a:ext cx="4572000" cy="5867400"/>
          </a:xfrm>
        </p:spPr>
        <p:txBody>
          <a:bodyPr>
            <a:normAutofit/>
          </a:bodyPr>
          <a:lstStyle/>
          <a:p>
            <a:r>
              <a:rPr lang="en-US" sz="2000" i="1" dirty="0" smtClean="0"/>
              <a:t>This study was funded by NIAMS (Grant number 1R01AR054938 to Timothy E. McAlindon). </a:t>
            </a:r>
          </a:p>
          <a:p>
            <a:endParaRPr lang="en-US" sz="1000" i="1" dirty="0" smtClean="0"/>
          </a:p>
          <a:p>
            <a:r>
              <a:rPr lang="en-US" sz="2000" i="1" dirty="0" smtClean="0"/>
              <a:t>The OAI is a public-private partnership comprised of five contracts funded by the National Institutes of Health. Private funding partners include Merck Research Laboratories; Novartis Pharmaceuticals Corporation; GlaxoSmithKline; and Pfizer, Inc. </a:t>
            </a:r>
          </a:p>
          <a:p>
            <a:endParaRPr lang="en-US" sz="1000" i="1" dirty="0" smtClean="0"/>
          </a:p>
          <a:p>
            <a:r>
              <a:rPr lang="en-US" sz="2000" i="1" dirty="0" smtClean="0"/>
              <a:t>This work was supported in part by the Houston VA HSR&amp;D Center of Excellence (HFP90-020).  The views expressed in this article are those of the author(s) and do not necessarily represent the views of the Department of Veterans Affairs.</a:t>
            </a:r>
            <a:endParaRPr lang="en-US" sz="2000" dirty="0"/>
          </a:p>
        </p:txBody>
      </p:sp>
      <p:pic>
        <p:nvPicPr>
          <p:cNvPr id="5" name="Picture 3"/>
          <p:cNvPicPr>
            <a:picLocks noChangeAspect="1" noChangeArrowheads="1"/>
          </p:cNvPicPr>
          <p:nvPr/>
        </p:nvPicPr>
        <p:blipFill>
          <a:blip r:embed="rId3" cstate="print"/>
          <a:srcRect/>
          <a:stretch>
            <a:fillRect/>
          </a:stretch>
        </p:blipFill>
        <p:spPr bwMode="auto">
          <a:xfrm>
            <a:off x="228600" y="1905000"/>
            <a:ext cx="4114800" cy="307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BML Volume Measurements</a:t>
            </a:r>
            <a:endParaRPr lang="en-US" dirty="0"/>
          </a:p>
        </p:txBody>
      </p:sp>
      <p:sp>
        <p:nvSpPr>
          <p:cNvPr id="3" name="Content Placeholder 2"/>
          <p:cNvSpPr>
            <a:spLocks noGrp="1"/>
          </p:cNvSpPr>
          <p:nvPr>
            <p:ph idx="1"/>
          </p:nvPr>
        </p:nvSpPr>
        <p:spPr>
          <a:xfrm>
            <a:off x="152400" y="1295400"/>
            <a:ext cx="8839200" cy="4830763"/>
          </a:xfrm>
        </p:spPr>
        <p:txBody>
          <a:bodyPr/>
          <a:lstStyle/>
          <a:p>
            <a:pPr>
              <a:buFont typeface="Wingdings" pitchFamily="2" charset="2"/>
              <a:buChar char="Ø"/>
            </a:pPr>
            <a:r>
              <a:rPr lang="en-US" dirty="0" smtClean="0"/>
              <a:t>MR images</a:t>
            </a:r>
          </a:p>
          <a:p>
            <a:pPr lvl="1">
              <a:buFont typeface="Wingdings" pitchFamily="2" charset="2"/>
              <a:buChar char="Ø"/>
            </a:pPr>
            <a:r>
              <a:rPr lang="en-US" dirty="0" smtClean="0"/>
              <a:t>Sagittal intermediate-weighted, turbo spin echo, fat-suppressed </a:t>
            </a:r>
          </a:p>
          <a:p>
            <a:pPr lvl="1">
              <a:buFont typeface="Wingdings" pitchFamily="2" charset="2"/>
              <a:buChar char="Ø"/>
            </a:pPr>
            <a:r>
              <a:rPr lang="en-US" dirty="0" smtClean="0"/>
              <a:t>24- and 48-month OAI visits</a:t>
            </a:r>
          </a:p>
          <a:p>
            <a:pPr>
              <a:buFont typeface="Wingdings" pitchFamily="2" charset="2"/>
              <a:buChar char="Ø"/>
            </a:pPr>
            <a:r>
              <a:rPr lang="en-US" dirty="0" smtClean="0"/>
              <a:t>Semi-automated BML segmentation</a:t>
            </a:r>
          </a:p>
          <a:p>
            <a:pPr lvl="1">
              <a:buFont typeface="Wingdings" pitchFamily="2" charset="2"/>
              <a:buChar char="Ø"/>
            </a:pPr>
            <a:r>
              <a:rPr lang="en-US" dirty="0" smtClean="0"/>
              <a:t>Two raters (ICC [2,1 model] = 0.59 – 0.93)</a:t>
            </a:r>
          </a:p>
        </p:txBody>
      </p:sp>
      <p:sp>
        <p:nvSpPr>
          <p:cNvPr id="4" name="Content Placeholder 3"/>
          <p:cNvSpPr>
            <a:spLocks noGrp="1"/>
          </p:cNvSpPr>
          <p:nvPr>
            <p:ph idx="13"/>
          </p:nvPr>
        </p:nvSpPr>
        <p:spPr>
          <a:xfrm>
            <a:off x="152400" y="6172200"/>
            <a:ext cx="8763000" cy="685800"/>
          </a:xfrm>
        </p:spPr>
        <p:txBody>
          <a:bodyPr>
            <a:normAutofit lnSpcReduction="10000"/>
          </a:bodyPr>
          <a:lstStyle/>
          <a:p>
            <a:r>
              <a:rPr lang="en-US" dirty="0" smtClean="0"/>
              <a:t>OAI images are publicly available: http://oai.epi-ucsf.org; </a:t>
            </a:r>
          </a:p>
          <a:p>
            <a:r>
              <a:rPr lang="en-US" dirty="0" smtClean="0"/>
              <a:t>BML assessment method is described in Pang J et al 2013.</a:t>
            </a:r>
            <a:endParaRPr lang="en-US" dirty="0"/>
          </a:p>
        </p:txBody>
      </p:sp>
      <p:pic>
        <p:nvPicPr>
          <p:cNvPr id="1026" name="Picture 2" descr="C:\Users\jdriban.LSMASTER\Desktop\Dropbox\- My Documents\- KOA OAI Bone Ancillary\BML Segmentation\- Validation Manuscript\BMC MSK Submission\Resubmission 1\updated figure 1\Fig1A.tif"/>
          <p:cNvPicPr>
            <a:picLocks noChangeAspect="1" noChangeArrowheads="1"/>
          </p:cNvPicPr>
          <p:nvPr/>
        </p:nvPicPr>
        <p:blipFill>
          <a:blip r:embed="rId3" cstate="print"/>
          <a:srcRect/>
          <a:stretch>
            <a:fillRect/>
          </a:stretch>
        </p:blipFill>
        <p:spPr bwMode="auto">
          <a:xfrm>
            <a:off x="1676400" y="3810000"/>
            <a:ext cx="2286000" cy="2286000"/>
          </a:xfrm>
          <a:prstGeom prst="rect">
            <a:avLst/>
          </a:prstGeom>
          <a:noFill/>
        </p:spPr>
      </p:pic>
      <p:pic>
        <p:nvPicPr>
          <p:cNvPr id="1027" name="Picture 3" descr="C:\Users\jdriban.LSMASTER\Desktop\Dropbox\- My Documents\- KOA OAI Bone Ancillary\BML Segmentation\- Validation Manuscript\BMC MSK Submission\Resubmission 1\updated figure 1\Fig1F.tif"/>
          <p:cNvPicPr>
            <a:picLocks noChangeAspect="1" noChangeArrowheads="1"/>
          </p:cNvPicPr>
          <p:nvPr/>
        </p:nvPicPr>
        <p:blipFill>
          <a:blip r:embed="rId4" cstate="print"/>
          <a:srcRect/>
          <a:stretch>
            <a:fillRect/>
          </a:stretch>
        </p:blipFill>
        <p:spPr bwMode="auto">
          <a:xfrm>
            <a:off x="4495800" y="3810000"/>
            <a:ext cx="2274712" cy="2286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pPr algn="r"/>
            <a:r>
              <a:rPr lang="en-US" dirty="0" smtClean="0"/>
              <a:t>Construct Validity</a:t>
            </a:r>
            <a:endParaRPr lang="en-US" dirty="0"/>
          </a:p>
        </p:txBody>
      </p:sp>
      <p:sp>
        <p:nvSpPr>
          <p:cNvPr id="3" name="Content Placeholder 2"/>
          <p:cNvSpPr>
            <a:spLocks noGrp="1"/>
          </p:cNvSpPr>
          <p:nvPr>
            <p:ph idx="1"/>
          </p:nvPr>
        </p:nvSpPr>
        <p:spPr>
          <a:xfrm>
            <a:off x="457200" y="1143000"/>
            <a:ext cx="8458200" cy="5257800"/>
          </a:xfrm>
        </p:spPr>
        <p:txBody>
          <a:bodyPr>
            <a:noAutofit/>
          </a:bodyPr>
          <a:lstStyle/>
          <a:p>
            <a:pPr>
              <a:spcBef>
                <a:spcPts val="800"/>
              </a:spcBef>
              <a:buFont typeface="Wingdings" pitchFamily="2" charset="2"/>
              <a:buChar char="Ø"/>
            </a:pPr>
            <a:r>
              <a:rPr lang="en-US" dirty="0" smtClean="0">
                <a:latin typeface="+mj-lt"/>
              </a:rPr>
              <a:t>Thus far our BML volume measure supports previous research</a:t>
            </a:r>
          </a:p>
          <a:p>
            <a:pPr>
              <a:spcBef>
                <a:spcPts val="800"/>
              </a:spcBef>
              <a:buFont typeface="Wingdings" pitchFamily="2" charset="2"/>
              <a:buChar char="Ø"/>
            </a:pPr>
            <a:endParaRPr lang="en-US" sz="2000" dirty="0" smtClean="0">
              <a:latin typeface="+mj-lt"/>
            </a:endParaRPr>
          </a:p>
          <a:p>
            <a:pPr lvl="1">
              <a:spcBef>
                <a:spcPts val="800"/>
              </a:spcBef>
              <a:buFont typeface="Courier New" pitchFamily="49" charset="0"/>
              <a:buChar char="o"/>
            </a:pPr>
            <a:r>
              <a:rPr lang="en-US" dirty="0" smtClean="0">
                <a:latin typeface="+mj-lt"/>
              </a:rPr>
              <a:t>Among knees with denuded area…</a:t>
            </a:r>
          </a:p>
          <a:p>
            <a:pPr lvl="2">
              <a:spcBef>
                <a:spcPts val="800"/>
              </a:spcBef>
              <a:buFont typeface="Calibri" pitchFamily="34" charset="0"/>
              <a:buChar char="―"/>
            </a:pPr>
            <a:r>
              <a:rPr lang="en-US" dirty="0" smtClean="0">
                <a:latin typeface="+mj-lt"/>
              </a:rPr>
              <a:t> BML change was associated with cartilage loss</a:t>
            </a:r>
            <a:endParaRPr lang="en-US" sz="2000" dirty="0" smtClean="0">
              <a:latin typeface="+mj-lt"/>
            </a:endParaRPr>
          </a:p>
          <a:p>
            <a:pPr lvl="1">
              <a:buFont typeface="Courier New" pitchFamily="49" charset="0"/>
              <a:buChar char="o"/>
            </a:pPr>
            <a:r>
              <a:rPr lang="en-US" dirty="0" smtClean="0"/>
              <a:t>Baseline </a:t>
            </a:r>
            <a:r>
              <a:rPr lang="en-US" dirty="0"/>
              <a:t>BML size </a:t>
            </a:r>
            <a:r>
              <a:rPr lang="en-US" dirty="0" smtClean="0"/>
              <a:t>was associated with knee </a:t>
            </a:r>
            <a:r>
              <a:rPr lang="en-US" dirty="0"/>
              <a:t>pain</a:t>
            </a:r>
          </a:p>
          <a:p>
            <a:pPr lvl="1">
              <a:buFont typeface="Courier New" pitchFamily="49" charset="0"/>
              <a:buChar char="o"/>
            </a:pPr>
            <a:r>
              <a:rPr lang="en-US" dirty="0" smtClean="0"/>
              <a:t>BML change was associated </a:t>
            </a:r>
            <a:r>
              <a:rPr lang="en-US" dirty="0"/>
              <a:t>with changes in knee pain</a:t>
            </a:r>
          </a:p>
          <a:p>
            <a:pPr lvl="2">
              <a:buFont typeface="Calibri" pitchFamily="34" charset="0"/>
              <a:buChar char="―"/>
            </a:pPr>
            <a:r>
              <a:rPr lang="en-US" dirty="0" smtClean="0"/>
              <a:t> May be primarily driven by knees progressing from no or small BMLs to larger BML volumes</a:t>
            </a:r>
          </a:p>
          <a:p>
            <a:pPr lvl="1">
              <a:spcBef>
                <a:spcPts val="800"/>
              </a:spcBef>
              <a:buFont typeface="Courier New" pitchFamily="49" charset="0"/>
              <a:buChar char="o"/>
            </a:pPr>
            <a:endParaRPr lang="en-US" dirty="0" smtClean="0">
              <a:latin typeface="+mj-lt"/>
            </a:endParaRPr>
          </a:p>
          <a:p>
            <a:pPr lvl="1">
              <a:spcBef>
                <a:spcPts val="800"/>
              </a:spcBef>
              <a:buFont typeface="Courier New" pitchFamily="49" charset="0"/>
              <a:buChar char="o"/>
            </a:pPr>
            <a:endParaRPr lang="en-US" sz="2000" dirty="0">
              <a:latin typeface="+mj-lt"/>
            </a:endParaRPr>
          </a:p>
        </p:txBody>
      </p:sp>
      <p:sp>
        <p:nvSpPr>
          <p:cNvPr id="4" name="Content Placeholder 3"/>
          <p:cNvSpPr>
            <a:spLocks noGrp="1"/>
          </p:cNvSpPr>
          <p:nvPr>
            <p:ph idx="13"/>
          </p:nvPr>
        </p:nvSpPr>
        <p:spPr>
          <a:xfrm>
            <a:off x="457200" y="6324600"/>
            <a:ext cx="8229600" cy="381000"/>
          </a:xfrm>
        </p:spPr>
        <p:txBody>
          <a:bodyPr/>
          <a:lstStyle/>
          <a:p>
            <a:r>
              <a:rPr lang="en-US" dirty="0" smtClean="0"/>
              <a:t>Pang J 2013; Driban J 2012 (ACR Abstract)</a:t>
            </a:r>
            <a:endParaRPr lang="en-US" dirty="0"/>
          </a:p>
        </p:txBody>
      </p:sp>
    </p:spTree>
    <p:extLst>
      <p:ext uri="{BB962C8B-B14F-4D97-AF65-F5344CB8AC3E}">
        <p14:creationId xmlns:p14="http://schemas.microsoft.com/office/powerpoint/2010/main" val="29980713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BML Volume Measurements</a:t>
            </a:r>
            <a:endParaRPr lang="en-US" dirty="0"/>
          </a:p>
        </p:txBody>
      </p:sp>
      <p:sp>
        <p:nvSpPr>
          <p:cNvPr id="3" name="Content Placeholder 2"/>
          <p:cNvSpPr>
            <a:spLocks noGrp="1"/>
          </p:cNvSpPr>
          <p:nvPr>
            <p:ph idx="1"/>
          </p:nvPr>
        </p:nvSpPr>
        <p:spPr>
          <a:xfrm>
            <a:off x="228600" y="1447800"/>
            <a:ext cx="8763000" cy="4876800"/>
          </a:xfrm>
        </p:spPr>
        <p:txBody>
          <a:bodyPr>
            <a:normAutofit/>
          </a:bodyPr>
          <a:lstStyle/>
          <a:p>
            <a:r>
              <a:rPr lang="en-US" dirty="0" smtClean="0"/>
              <a:t>Areas of high-signal intensity are automatically detected</a:t>
            </a:r>
          </a:p>
          <a:p>
            <a:r>
              <a:rPr lang="en-US" dirty="0" smtClean="0"/>
              <a:t>2 criteria to reduce false positives</a:t>
            </a:r>
          </a:p>
          <a:p>
            <a:pPr marL="914400" lvl="1" indent="-457200">
              <a:buAutoNum type="arabicPeriod"/>
            </a:pPr>
            <a:r>
              <a:rPr lang="en-US" dirty="0" smtClean="0"/>
              <a:t>&lt; 10 mm between lesion and articular surface</a:t>
            </a:r>
          </a:p>
          <a:p>
            <a:pPr marL="914400" lvl="1" indent="-457200">
              <a:buAutoNum type="arabicPeriod"/>
            </a:pPr>
            <a:r>
              <a:rPr lang="en-US" dirty="0" smtClean="0"/>
              <a:t>Appear on multiple adjacent MR images</a:t>
            </a:r>
          </a:p>
          <a:p>
            <a:pPr marL="914400" lvl="1" indent="-457200">
              <a:buAutoNum type="arabicPeriod"/>
            </a:pPr>
            <a:endParaRPr lang="en-US" dirty="0" smtClean="0"/>
          </a:p>
          <a:p>
            <a:r>
              <a:rPr lang="en-US" dirty="0" smtClean="0"/>
              <a:t>Variables of interest</a:t>
            </a:r>
          </a:p>
          <a:p>
            <a:pPr lvl="1">
              <a:buFont typeface="Courier New" pitchFamily="49" charset="0"/>
              <a:buChar char="o"/>
            </a:pPr>
            <a:r>
              <a:rPr lang="en-US" dirty="0" smtClean="0"/>
              <a:t>Total BML volume in the index compartment (cm</a:t>
            </a:r>
            <a:r>
              <a:rPr lang="en-US" baseline="30000" dirty="0" smtClean="0"/>
              <a:t>3</a:t>
            </a:r>
            <a:r>
              <a:rPr lang="en-US" dirty="0" smtClean="0"/>
              <a:t>)</a:t>
            </a:r>
          </a:p>
          <a:p>
            <a:pPr lvl="2">
              <a:buFontTx/>
              <a:buChar char="-"/>
            </a:pPr>
            <a:r>
              <a:rPr lang="en-US" sz="2100" dirty="0" smtClean="0"/>
              <a:t>The sum of femur and tibia BML volumes</a:t>
            </a:r>
          </a:p>
          <a:p>
            <a:pPr lvl="2">
              <a:buFontTx/>
              <a:buChar char="-"/>
            </a:pPr>
            <a:r>
              <a:rPr lang="en-US" sz="2100" dirty="0" smtClean="0"/>
              <a:t>Index Compartment: medial tibiofemoral unless</a:t>
            </a:r>
          </a:p>
          <a:p>
            <a:pPr marL="914400" lvl="2" indent="0">
              <a:buNone/>
            </a:pPr>
            <a:r>
              <a:rPr lang="en-US" sz="2100" dirty="0" smtClean="0"/>
              <a:t>    the lateral had &gt; JSN</a:t>
            </a:r>
          </a:p>
          <a:p>
            <a:pPr lvl="2">
              <a:buFontTx/>
              <a:buChar char="-"/>
            </a:pPr>
            <a:endParaRPr lang="en-US" sz="2100" dirty="0" smtClean="0"/>
          </a:p>
        </p:txBody>
      </p:sp>
      <p:sp>
        <p:nvSpPr>
          <p:cNvPr id="4" name="Content Placeholder 3"/>
          <p:cNvSpPr>
            <a:spLocks noGrp="1"/>
          </p:cNvSpPr>
          <p:nvPr>
            <p:ph idx="13"/>
          </p:nvPr>
        </p:nvSpPr>
        <p:spPr/>
        <p:txBody>
          <a:bodyPr/>
          <a:lstStyle/>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Outcome: JSN</a:t>
            </a:r>
            <a:endParaRPr lang="en-US" dirty="0"/>
          </a:p>
        </p:txBody>
      </p:sp>
      <p:sp>
        <p:nvSpPr>
          <p:cNvPr id="3" name="Content Placeholder 2"/>
          <p:cNvSpPr>
            <a:spLocks noGrp="1"/>
          </p:cNvSpPr>
          <p:nvPr>
            <p:ph idx="1"/>
          </p:nvPr>
        </p:nvSpPr>
        <p:spPr/>
        <p:txBody>
          <a:bodyPr/>
          <a:lstStyle/>
          <a:p>
            <a:r>
              <a:rPr lang="en-US" dirty="0" smtClean="0"/>
              <a:t>Joint Space Narrowing</a:t>
            </a:r>
          </a:p>
          <a:p>
            <a:pPr lvl="1">
              <a:buFont typeface="Courier New" pitchFamily="49" charset="0"/>
              <a:buChar char="o"/>
            </a:pPr>
            <a:r>
              <a:rPr lang="en-US" dirty="0" smtClean="0"/>
              <a:t>Weight-bearing fixed-flexion P-A knee radiographs</a:t>
            </a:r>
          </a:p>
          <a:p>
            <a:pPr lvl="1">
              <a:buFont typeface="Courier New" pitchFamily="49" charset="0"/>
              <a:buChar char="o"/>
            </a:pPr>
            <a:r>
              <a:rPr lang="en-US" dirty="0"/>
              <a:t>24- and 48-month visits</a:t>
            </a:r>
          </a:p>
          <a:p>
            <a:pPr lvl="1">
              <a:buFont typeface="Courier New" pitchFamily="49" charset="0"/>
              <a:buChar char="o"/>
            </a:pPr>
            <a:r>
              <a:rPr lang="en-US" dirty="0" err="1" smtClean="0"/>
              <a:t>OARSI</a:t>
            </a:r>
            <a:r>
              <a:rPr lang="en-US" dirty="0" smtClean="0"/>
              <a:t> scoring with within grade changes recorded</a:t>
            </a:r>
          </a:p>
          <a:p>
            <a:pPr lvl="1">
              <a:buFont typeface="Courier New" pitchFamily="49" charset="0"/>
              <a:buChar char="o"/>
            </a:pPr>
            <a:r>
              <a:rPr lang="en-US" dirty="0" smtClean="0"/>
              <a:t>Centrally read by readers blinded to sequence</a:t>
            </a:r>
          </a:p>
          <a:p>
            <a:pPr lvl="1">
              <a:buFont typeface="Courier New" pitchFamily="49" charset="0"/>
              <a:buChar char="o"/>
            </a:pPr>
            <a:r>
              <a:rPr lang="en-US" dirty="0" smtClean="0"/>
              <a:t>Read-reread agreement: weighted kappa = 0.75 to 0.88</a:t>
            </a:r>
          </a:p>
          <a:p>
            <a:pPr lvl="1">
              <a:buFont typeface="Courier New" pitchFamily="49" charset="0"/>
              <a:buChar char="o"/>
            </a:pPr>
            <a:r>
              <a:rPr lang="en-US" dirty="0" smtClean="0"/>
              <a:t>Images and readings are publicly available </a:t>
            </a:r>
          </a:p>
          <a:p>
            <a:pPr lvl="2">
              <a:buFont typeface="Courier New" pitchFamily="49" charset="0"/>
              <a:buChar char="o"/>
            </a:pPr>
            <a:r>
              <a:rPr lang="en-US" dirty="0"/>
              <a:t>http://oai.epi-ucsf.org </a:t>
            </a:r>
            <a:endParaRPr lang="en-US" dirty="0" smtClean="0"/>
          </a:p>
          <a:p>
            <a:pPr lvl="2">
              <a:buFont typeface="Courier New" pitchFamily="49" charset="0"/>
              <a:buChar char="o"/>
            </a:pPr>
            <a:r>
              <a:rPr lang="en-US" dirty="0" smtClean="0"/>
              <a:t>Files:	kXR_SQ_BU03_SAS </a:t>
            </a:r>
            <a:r>
              <a:rPr lang="en-US" dirty="0"/>
              <a:t>[version </a:t>
            </a:r>
            <a:r>
              <a:rPr lang="en-US" dirty="0" smtClean="0"/>
              <a:t>3.4]</a:t>
            </a:r>
          </a:p>
          <a:p>
            <a:pPr marL="914400" lvl="2" indent="0">
              <a:buNone/>
            </a:pPr>
            <a:r>
              <a:rPr lang="en-US" dirty="0"/>
              <a:t>	</a:t>
            </a:r>
            <a:r>
              <a:rPr lang="en-US" dirty="0" smtClean="0"/>
              <a:t>kXR_SQ_BU06_SAS </a:t>
            </a:r>
            <a:r>
              <a:rPr lang="en-US" dirty="0"/>
              <a:t>[version 6.2]</a:t>
            </a:r>
            <a:endParaRPr lang="en-US" dirty="0" smtClean="0"/>
          </a:p>
        </p:txBody>
      </p:sp>
      <p:sp>
        <p:nvSpPr>
          <p:cNvPr id="4" name="Content Placeholder 3"/>
          <p:cNvSpPr>
            <a:spLocks noGrp="1"/>
          </p:cNvSpPr>
          <p:nvPr>
            <p:ph idx="13"/>
          </p:nvPr>
        </p:nvSpPr>
        <p:spPr/>
        <p:txBody>
          <a:bodyPr/>
          <a:lstStyle/>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Confirmatory Analyses</a:t>
            </a:r>
            <a:endParaRPr lang="en-US" dirty="0"/>
          </a:p>
        </p:txBody>
      </p:sp>
      <p:sp>
        <p:nvSpPr>
          <p:cNvPr id="3" name="Content Placeholder 2"/>
          <p:cNvSpPr>
            <a:spLocks noGrp="1"/>
          </p:cNvSpPr>
          <p:nvPr>
            <p:ph idx="1"/>
          </p:nvPr>
        </p:nvSpPr>
        <p:spPr/>
        <p:txBody>
          <a:bodyPr/>
          <a:lstStyle/>
          <a:p>
            <a:r>
              <a:rPr lang="en-US" dirty="0" smtClean="0"/>
              <a:t>Data from clinical </a:t>
            </a:r>
            <a:r>
              <a:rPr lang="en-US" dirty="0"/>
              <a:t>t</a:t>
            </a:r>
            <a:r>
              <a:rPr lang="en-US" dirty="0" smtClean="0"/>
              <a:t>rial of vitamin D (n = 103)</a:t>
            </a:r>
          </a:p>
          <a:p>
            <a:pPr lvl="1">
              <a:buFont typeface="Courier New" pitchFamily="49" charset="0"/>
              <a:buChar char="o"/>
            </a:pPr>
            <a:r>
              <a:rPr lang="en-US" dirty="0" smtClean="0"/>
              <a:t>Manually measured approximate BML volume</a:t>
            </a:r>
          </a:p>
          <a:p>
            <a:pPr lvl="2">
              <a:buFont typeface="Calibri" pitchFamily="34" charset="0"/>
              <a:buChar char="―"/>
            </a:pPr>
            <a:r>
              <a:rPr lang="en-US" dirty="0" smtClean="0"/>
              <a:t> One reader measured the longest cross-sectional diameter of each BML in three planes</a:t>
            </a:r>
          </a:p>
          <a:p>
            <a:pPr lvl="2">
              <a:buFont typeface="Calibri" pitchFamily="34" charset="0"/>
              <a:buChar char="―"/>
            </a:pPr>
            <a:r>
              <a:rPr lang="en-US" dirty="0" smtClean="0"/>
              <a:t>Approximate BML volumes were summed to form a compartment-specific BML volume </a:t>
            </a:r>
          </a:p>
          <a:p>
            <a:pPr lvl="2">
              <a:buFont typeface="Calibri" pitchFamily="34" charset="0"/>
              <a:buChar char="―"/>
            </a:pPr>
            <a:r>
              <a:rPr lang="en-US" dirty="0" smtClean="0"/>
              <a:t>(ICC = 0.90)</a:t>
            </a:r>
          </a:p>
          <a:p>
            <a:pPr lvl="1">
              <a:buFont typeface="Courier New" pitchFamily="49" charset="0"/>
              <a:buChar char="o"/>
            </a:pPr>
            <a:r>
              <a:rPr lang="en-US" dirty="0" smtClean="0"/>
              <a:t>Manually segmented cartilage in the index compartment</a:t>
            </a:r>
          </a:p>
          <a:p>
            <a:pPr lvl="2">
              <a:buFont typeface="Calibri" pitchFamily="34" charset="0"/>
              <a:buChar char="―"/>
            </a:pPr>
            <a:r>
              <a:rPr lang="en-US" dirty="0" smtClean="0"/>
              <a:t> (ICC  &gt; 0.99)</a:t>
            </a:r>
          </a:p>
        </p:txBody>
      </p:sp>
      <p:sp>
        <p:nvSpPr>
          <p:cNvPr id="4" name="Content Placeholder 3"/>
          <p:cNvSpPr>
            <a:spLocks noGrp="1"/>
          </p:cNvSpPr>
          <p:nvPr>
            <p:ph idx="13"/>
          </p:nvPr>
        </p:nvSpPr>
        <p:spPr/>
        <p:txBody>
          <a:bodyPr/>
          <a:lstStyle/>
          <a:p>
            <a:r>
              <a:rPr lang="en-US" dirty="0" err="1" smtClean="0"/>
              <a:t>McAlindon</a:t>
            </a:r>
            <a:r>
              <a:rPr lang="en-US" dirty="0" smtClean="0"/>
              <a:t> TE 2013; Driban </a:t>
            </a:r>
            <a:r>
              <a:rPr lang="en-US" dirty="0" err="1" smtClean="0"/>
              <a:t>JB</a:t>
            </a:r>
            <a:r>
              <a:rPr lang="en-US" dirty="0" smtClean="0"/>
              <a:t> 2011.</a:t>
            </a:r>
            <a:endParaRPr lang="en-US" dirty="0"/>
          </a:p>
        </p:txBody>
      </p:sp>
    </p:spTree>
    <p:extLst>
      <p:ext uri="{BB962C8B-B14F-4D97-AF65-F5344CB8AC3E}">
        <p14:creationId xmlns:p14="http://schemas.microsoft.com/office/powerpoint/2010/main" val="4267785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Descriptive Data</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74974332"/>
              </p:ext>
            </p:extLst>
          </p:nvPr>
        </p:nvGraphicFramePr>
        <p:xfrm>
          <a:off x="457200" y="1600200"/>
          <a:ext cx="8229600" cy="5105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84046" y="1219200"/>
            <a:ext cx="7850354" cy="830997"/>
          </a:xfrm>
          <a:prstGeom prst="rect">
            <a:avLst/>
          </a:prstGeom>
          <a:noFill/>
        </p:spPr>
        <p:txBody>
          <a:bodyPr wrap="none" rtlCol="0">
            <a:spAutoFit/>
          </a:bodyPr>
          <a:lstStyle/>
          <a:p>
            <a:pPr algn="ctr"/>
            <a:r>
              <a:rPr lang="en-US" sz="2400" dirty="0" smtClean="0">
                <a:solidFill>
                  <a:schemeClr val="bg1"/>
                </a:solidFill>
              </a:rPr>
              <a:t>Distribution  of Total BML Volume Change When Stratified by </a:t>
            </a:r>
          </a:p>
          <a:p>
            <a:pPr algn="ctr"/>
            <a:r>
              <a:rPr lang="en-US" sz="2400" dirty="0" smtClean="0">
                <a:solidFill>
                  <a:schemeClr val="bg1"/>
                </a:solidFill>
              </a:rPr>
              <a:t>Tertiles Based on Total Baseline BML Volume</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Secondary Analyses</a:t>
            </a:r>
            <a:endParaRPr lang="en-US" dirty="0"/>
          </a:p>
        </p:txBody>
      </p:sp>
      <p:sp>
        <p:nvSpPr>
          <p:cNvPr id="4" name="Content Placeholder 3"/>
          <p:cNvSpPr>
            <a:spLocks noGrp="1"/>
          </p:cNvSpPr>
          <p:nvPr>
            <p:ph idx="13"/>
          </p:nvPr>
        </p:nvSpPr>
        <p:spPr/>
        <p:txBody>
          <a:bodyPr/>
          <a:lstStyle/>
          <a:p>
            <a:endParaRPr lang="en-US" dirty="0"/>
          </a:p>
        </p:txBody>
      </p:sp>
      <p:grpSp>
        <p:nvGrpSpPr>
          <p:cNvPr id="5" name="Group 4"/>
          <p:cNvGrpSpPr/>
          <p:nvPr/>
        </p:nvGrpSpPr>
        <p:grpSpPr>
          <a:xfrm>
            <a:off x="0" y="1066800"/>
            <a:ext cx="9080500" cy="5715000"/>
            <a:chOff x="0" y="457200"/>
            <a:chExt cx="9080500" cy="5334000"/>
          </a:xfrm>
          <a:solidFill>
            <a:schemeClr val="bg1"/>
          </a:solidFill>
        </p:grpSpPr>
        <p:sp>
          <p:nvSpPr>
            <p:cNvPr id="6" name="TextBox 5"/>
            <p:cNvSpPr txBox="1">
              <a:spLocks noChangeArrowheads="1"/>
            </p:cNvSpPr>
            <p:nvPr/>
          </p:nvSpPr>
          <p:spPr bwMode="auto">
            <a:xfrm>
              <a:off x="26988" y="457200"/>
              <a:ext cx="9053512" cy="685800"/>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Cohort </a:t>
              </a:r>
            </a:p>
            <a:p>
              <a:pPr algn="ctr"/>
              <a:r>
                <a:rPr lang="en-US" dirty="0"/>
                <a:t>(n = 362)</a:t>
              </a:r>
            </a:p>
          </p:txBody>
        </p:sp>
        <p:sp>
          <p:nvSpPr>
            <p:cNvPr id="7" name="TextBox 6"/>
            <p:cNvSpPr txBox="1">
              <a:spLocks noChangeArrowheads="1"/>
            </p:cNvSpPr>
            <p:nvPr/>
          </p:nvSpPr>
          <p:spPr bwMode="auto">
            <a:xfrm>
              <a:off x="0" y="1295400"/>
              <a:ext cx="1295400" cy="838200"/>
            </a:xfrm>
            <a:prstGeom prst="rect">
              <a:avLst/>
            </a:prstGeom>
            <a:solidFill>
              <a:schemeClr val="tx2">
                <a:lumMod val="20000"/>
                <a:lumOff val="80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Baseline BML </a:t>
              </a:r>
            </a:p>
            <a:p>
              <a:pPr algn="ctr"/>
              <a:r>
                <a:rPr lang="en-US" dirty="0"/>
                <a:t>&lt; 0.947 cm</a:t>
              </a:r>
              <a:r>
                <a:rPr lang="en-US" baseline="30000" dirty="0"/>
                <a:t>3</a:t>
              </a:r>
              <a:endParaRPr lang="en-US" dirty="0"/>
            </a:p>
            <a:p>
              <a:pPr algn="ctr"/>
              <a:r>
                <a:rPr lang="en-US" dirty="0"/>
                <a:t>(n = 191)</a:t>
              </a:r>
            </a:p>
          </p:txBody>
        </p:sp>
        <p:sp>
          <p:nvSpPr>
            <p:cNvPr id="8" name="TextBox 7"/>
            <p:cNvSpPr txBox="1">
              <a:spLocks noChangeArrowheads="1"/>
            </p:cNvSpPr>
            <p:nvPr/>
          </p:nvSpPr>
          <p:spPr bwMode="auto">
            <a:xfrm>
              <a:off x="1371600" y="1295400"/>
              <a:ext cx="7696200" cy="685800"/>
            </a:xfrm>
            <a:prstGeom prst="rect">
              <a:avLst/>
            </a:prstGeom>
            <a:solidFill>
              <a:schemeClr val="tx2">
                <a:lumMod val="20000"/>
                <a:lumOff val="80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Baseline BML &gt; 0.947 cm</a:t>
              </a:r>
              <a:r>
                <a:rPr lang="en-US" baseline="30000" dirty="0"/>
                <a:t>3</a:t>
              </a:r>
              <a:endParaRPr lang="en-US" dirty="0"/>
            </a:p>
            <a:p>
              <a:pPr algn="ctr"/>
              <a:r>
                <a:rPr lang="en-US" dirty="0"/>
                <a:t>(n = 171)</a:t>
              </a:r>
            </a:p>
          </p:txBody>
        </p:sp>
        <p:sp>
          <p:nvSpPr>
            <p:cNvPr id="9" name="TextBox 11"/>
            <p:cNvSpPr txBox="1">
              <a:spLocks noChangeArrowheads="1"/>
            </p:cNvSpPr>
            <p:nvPr/>
          </p:nvSpPr>
          <p:spPr bwMode="auto">
            <a:xfrm>
              <a:off x="152400" y="4297680"/>
              <a:ext cx="1096963" cy="685801"/>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u="sng" dirty="0"/>
                <a:t>No JSN Progression</a:t>
              </a:r>
              <a:endParaRPr lang="en-US" sz="1000" dirty="0"/>
            </a:p>
            <a:p>
              <a:pPr algn="ctr"/>
              <a:r>
                <a:rPr lang="en-US" sz="1000" dirty="0"/>
                <a:t>169 no JSN progress</a:t>
              </a:r>
            </a:p>
            <a:p>
              <a:pPr algn="ctr"/>
              <a:r>
                <a:rPr lang="en-US" sz="1000" dirty="0"/>
                <a:t>22 JSN Progress</a:t>
              </a:r>
            </a:p>
          </p:txBody>
        </p:sp>
        <p:cxnSp>
          <p:nvCxnSpPr>
            <p:cNvPr id="10" name="Straight Arrow Connector 9"/>
            <p:cNvCxnSpPr>
              <a:stCxn id="7" idx="2"/>
              <a:endCxn id="9" idx="0"/>
            </p:cNvCxnSpPr>
            <p:nvPr/>
          </p:nvCxnSpPr>
          <p:spPr>
            <a:xfrm>
              <a:off x="647700" y="2133599"/>
              <a:ext cx="53182" cy="2164081"/>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sp>
          <p:nvSpPr>
            <p:cNvPr id="11" name="TextBox 15"/>
            <p:cNvSpPr txBox="1">
              <a:spLocks noChangeArrowheads="1"/>
            </p:cNvSpPr>
            <p:nvPr/>
          </p:nvSpPr>
          <p:spPr bwMode="auto">
            <a:xfrm>
              <a:off x="7848600" y="2114550"/>
              <a:ext cx="1219200" cy="1969770"/>
            </a:xfrm>
            <a:prstGeom prst="rect">
              <a:avLst/>
            </a:prstGeom>
            <a:solidFill>
              <a:schemeClr val="bg1">
                <a:lumMod val="85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Major </a:t>
              </a:r>
              <a:r>
                <a:rPr lang="en-US" dirty="0" smtClean="0"/>
                <a:t>BML</a:t>
              </a:r>
            </a:p>
            <a:p>
              <a:pPr algn="ctr"/>
              <a:r>
                <a:rPr lang="en-US" dirty="0" smtClean="0"/>
                <a:t> </a:t>
              </a:r>
              <a:r>
                <a:rPr lang="en-US" dirty="0"/>
                <a:t>Regression</a:t>
              </a:r>
            </a:p>
            <a:p>
              <a:pPr algn="ctr"/>
              <a:r>
                <a:rPr lang="en-US" sz="1400" dirty="0"/>
                <a:t>(Change </a:t>
              </a:r>
              <a:endParaRPr lang="en-US" sz="1400" dirty="0" smtClean="0"/>
            </a:p>
            <a:p>
              <a:pPr algn="ctr"/>
              <a:r>
                <a:rPr lang="en-US" sz="1400" u="sng" dirty="0" smtClean="0"/>
                <a:t>&lt; </a:t>
              </a:r>
              <a:r>
                <a:rPr lang="en-US" sz="1400" dirty="0" smtClean="0"/>
                <a:t> </a:t>
              </a:r>
              <a:r>
                <a:rPr lang="en-US" sz="1400" dirty="0"/>
                <a:t>-4.282 cm</a:t>
              </a:r>
              <a:r>
                <a:rPr lang="en-US" sz="1400" baseline="30000" dirty="0"/>
                <a:t>3</a:t>
              </a:r>
              <a:r>
                <a:rPr lang="en-US" sz="1400" dirty="0"/>
                <a:t>)</a:t>
              </a:r>
            </a:p>
            <a:p>
              <a:pPr algn="ctr"/>
              <a:r>
                <a:rPr lang="en-US" sz="1400" dirty="0"/>
                <a:t>(n = 7)</a:t>
              </a:r>
              <a:endParaRPr lang="en-US" sz="1400" u="sng" dirty="0"/>
            </a:p>
          </p:txBody>
        </p:sp>
        <p:sp>
          <p:nvSpPr>
            <p:cNvPr id="12" name="TextBox 11"/>
            <p:cNvSpPr txBox="1"/>
            <p:nvPr/>
          </p:nvSpPr>
          <p:spPr>
            <a:xfrm>
              <a:off x="7878763" y="5102225"/>
              <a:ext cx="1189037" cy="685800"/>
            </a:xfrm>
            <a:prstGeom prst="rect">
              <a:avLst/>
            </a:prstGeom>
            <a:grpFill/>
            <a:ln/>
          </p:spPr>
          <p:style>
            <a:lnRef idx="2">
              <a:schemeClr val="accent2"/>
            </a:lnRef>
            <a:fillRef idx="1">
              <a:schemeClr val="lt1"/>
            </a:fillRef>
            <a:effectRef idx="0">
              <a:schemeClr val="accent2"/>
            </a:effectRef>
            <a:fontRef idx="minor">
              <a:schemeClr val="dk1"/>
            </a:fontRef>
          </p:style>
          <p:txBody>
            <a:bodyPr wrap="none" anchor="ctr"/>
            <a:lstStyle/>
            <a:p>
              <a:pPr algn="ctr" fontAlgn="auto">
                <a:spcBef>
                  <a:spcPts val="0"/>
                </a:spcBef>
                <a:spcAft>
                  <a:spcPts val="0"/>
                </a:spcAft>
                <a:defRPr/>
              </a:pPr>
              <a:r>
                <a:rPr lang="en-US" sz="1000" u="sng" dirty="0"/>
                <a:t>JSN Progression</a:t>
              </a:r>
              <a:endParaRPr lang="en-US" sz="1000" dirty="0"/>
            </a:p>
            <a:p>
              <a:pPr algn="ctr" fontAlgn="auto">
                <a:spcBef>
                  <a:spcPts val="0"/>
                </a:spcBef>
                <a:spcAft>
                  <a:spcPts val="0"/>
                </a:spcAft>
                <a:defRPr/>
              </a:pPr>
              <a:r>
                <a:rPr lang="en-US" sz="1000" dirty="0"/>
                <a:t>2 no JSN progress</a:t>
              </a:r>
            </a:p>
            <a:p>
              <a:pPr algn="ctr" fontAlgn="auto">
                <a:spcBef>
                  <a:spcPts val="0"/>
                </a:spcBef>
                <a:spcAft>
                  <a:spcPts val="0"/>
                </a:spcAft>
                <a:defRPr/>
              </a:pPr>
              <a:r>
                <a:rPr lang="en-US" sz="1000" dirty="0"/>
                <a:t>5 JSN Progress</a:t>
              </a:r>
            </a:p>
          </p:txBody>
        </p:sp>
        <p:cxnSp>
          <p:nvCxnSpPr>
            <p:cNvPr id="13" name="Straight Arrow Connector 12"/>
            <p:cNvCxnSpPr>
              <a:stCxn id="11" idx="2"/>
              <a:endCxn id="12" idx="0"/>
            </p:cNvCxnSpPr>
            <p:nvPr/>
          </p:nvCxnSpPr>
          <p:spPr>
            <a:xfrm>
              <a:off x="8458200" y="4084320"/>
              <a:ext cx="15082" cy="1017905"/>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sp>
          <p:nvSpPr>
            <p:cNvPr id="14" name="TextBox 21"/>
            <p:cNvSpPr txBox="1">
              <a:spLocks noChangeArrowheads="1"/>
            </p:cNvSpPr>
            <p:nvPr/>
          </p:nvSpPr>
          <p:spPr bwMode="auto">
            <a:xfrm>
              <a:off x="6400800" y="2114550"/>
              <a:ext cx="1371600" cy="1969770"/>
            </a:xfrm>
            <a:prstGeom prst="rect">
              <a:avLst/>
            </a:prstGeom>
            <a:solidFill>
              <a:schemeClr val="bg1">
                <a:lumMod val="85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Moderate </a:t>
              </a:r>
              <a:endParaRPr lang="en-US" dirty="0" smtClean="0"/>
            </a:p>
            <a:p>
              <a:pPr algn="ctr"/>
              <a:r>
                <a:rPr lang="en-US" dirty="0" smtClean="0"/>
                <a:t>BML </a:t>
              </a:r>
              <a:endParaRPr lang="en-US" dirty="0"/>
            </a:p>
            <a:p>
              <a:pPr algn="ctr"/>
              <a:r>
                <a:rPr lang="en-US" dirty="0"/>
                <a:t>Regression</a:t>
              </a:r>
            </a:p>
            <a:p>
              <a:pPr algn="ctr"/>
              <a:r>
                <a:rPr lang="en-US" sz="1400" dirty="0"/>
                <a:t>(Change </a:t>
              </a:r>
              <a:endParaRPr lang="en-US" sz="1400" dirty="0" smtClean="0"/>
            </a:p>
            <a:p>
              <a:pPr algn="ctr"/>
              <a:r>
                <a:rPr lang="en-US" sz="1400" dirty="0"/>
                <a:t>-</a:t>
              </a:r>
              <a:r>
                <a:rPr lang="en-US" sz="1400" dirty="0" smtClean="0"/>
                <a:t>4.28 </a:t>
              </a:r>
              <a:r>
                <a:rPr lang="en-US" sz="1400" dirty="0"/>
                <a:t>to </a:t>
              </a:r>
              <a:r>
                <a:rPr lang="en-US" sz="1400" dirty="0" smtClean="0"/>
                <a:t>-2.07cm</a:t>
              </a:r>
              <a:r>
                <a:rPr lang="en-US" sz="1400" baseline="30000" dirty="0" smtClean="0"/>
                <a:t>3</a:t>
              </a:r>
              <a:r>
                <a:rPr lang="en-US" sz="1400" dirty="0"/>
                <a:t>)</a:t>
              </a:r>
            </a:p>
            <a:p>
              <a:pPr algn="ctr"/>
              <a:r>
                <a:rPr lang="en-US" sz="1400" dirty="0"/>
                <a:t>(n = 17)</a:t>
              </a:r>
              <a:endParaRPr lang="en-US" sz="1400" u="sng" dirty="0"/>
            </a:p>
          </p:txBody>
        </p:sp>
        <p:sp>
          <p:nvSpPr>
            <p:cNvPr id="15" name="TextBox 24"/>
            <p:cNvSpPr txBox="1">
              <a:spLocks noChangeArrowheads="1"/>
            </p:cNvSpPr>
            <p:nvPr/>
          </p:nvSpPr>
          <p:spPr bwMode="auto">
            <a:xfrm>
              <a:off x="7086600" y="4297680"/>
              <a:ext cx="1096962" cy="685801"/>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u="sng" dirty="0"/>
                <a:t>No JSN Progression</a:t>
              </a:r>
              <a:endParaRPr lang="en-US" sz="1000" dirty="0"/>
            </a:p>
            <a:p>
              <a:pPr algn="ctr"/>
              <a:r>
                <a:rPr lang="en-US" sz="1000" dirty="0"/>
                <a:t>17 no JSN progress</a:t>
              </a:r>
            </a:p>
            <a:p>
              <a:pPr algn="ctr"/>
              <a:r>
                <a:rPr lang="en-US" sz="1000" dirty="0"/>
                <a:t>0 JSN Progress</a:t>
              </a:r>
            </a:p>
          </p:txBody>
        </p:sp>
        <p:cxnSp>
          <p:nvCxnSpPr>
            <p:cNvPr id="16" name="Straight Arrow Connector 15"/>
            <p:cNvCxnSpPr/>
            <p:nvPr/>
          </p:nvCxnSpPr>
          <p:spPr>
            <a:xfrm>
              <a:off x="7620000" y="4084320"/>
              <a:ext cx="0" cy="213361"/>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sp>
          <p:nvSpPr>
            <p:cNvPr id="17" name="TextBox 29"/>
            <p:cNvSpPr txBox="1">
              <a:spLocks noChangeArrowheads="1"/>
            </p:cNvSpPr>
            <p:nvPr/>
          </p:nvSpPr>
          <p:spPr bwMode="auto">
            <a:xfrm>
              <a:off x="1371600" y="2112963"/>
              <a:ext cx="4953000" cy="965517"/>
            </a:xfrm>
            <a:prstGeom prst="rect">
              <a:avLst/>
            </a:prstGeom>
            <a:solidFill>
              <a:schemeClr val="bg1">
                <a:lumMod val="85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BML Change </a:t>
              </a:r>
              <a:endParaRPr lang="en-US" dirty="0" smtClean="0"/>
            </a:p>
            <a:p>
              <a:pPr algn="ctr"/>
              <a:r>
                <a:rPr lang="en-US" dirty="0" smtClean="0"/>
                <a:t>(</a:t>
              </a:r>
              <a:r>
                <a:rPr lang="en-US" dirty="0"/>
                <a:t>excluding Major-Moderate BML Regression)</a:t>
              </a:r>
            </a:p>
            <a:p>
              <a:pPr algn="ctr"/>
              <a:r>
                <a:rPr lang="en-US" dirty="0"/>
                <a:t>(Change &gt; -2.068 </a:t>
              </a:r>
              <a:r>
                <a:rPr lang="en-US" dirty="0" smtClean="0"/>
                <a:t>cm</a:t>
              </a:r>
              <a:r>
                <a:rPr lang="en-US" baseline="30000" dirty="0" smtClean="0"/>
                <a:t>3</a:t>
              </a:r>
              <a:r>
                <a:rPr lang="en-US" dirty="0" smtClean="0"/>
                <a:t>; n </a:t>
              </a:r>
              <a:r>
                <a:rPr lang="en-US" dirty="0"/>
                <a:t>= 147)</a:t>
              </a:r>
              <a:endParaRPr lang="en-US" u="sng" dirty="0"/>
            </a:p>
          </p:txBody>
        </p:sp>
        <p:sp>
          <p:nvSpPr>
            <p:cNvPr id="18" name="TextBox 30"/>
            <p:cNvSpPr txBox="1">
              <a:spLocks noChangeArrowheads="1"/>
            </p:cNvSpPr>
            <p:nvPr/>
          </p:nvSpPr>
          <p:spPr bwMode="auto">
            <a:xfrm>
              <a:off x="1295400" y="4299269"/>
              <a:ext cx="1096963" cy="685801"/>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u="sng"/>
                <a:t>No JSN Progression</a:t>
              </a:r>
              <a:endParaRPr lang="en-US" sz="1000"/>
            </a:p>
            <a:p>
              <a:pPr algn="ctr"/>
              <a:r>
                <a:rPr lang="en-US" sz="1000"/>
                <a:t>8 no JSN progress</a:t>
              </a:r>
            </a:p>
            <a:p>
              <a:pPr algn="ctr"/>
              <a:r>
                <a:rPr lang="en-US" sz="1000"/>
                <a:t>8 JSN Progress</a:t>
              </a:r>
            </a:p>
          </p:txBody>
        </p:sp>
        <p:cxnSp>
          <p:nvCxnSpPr>
            <p:cNvPr id="19" name="Straight Arrow Connector 18"/>
            <p:cNvCxnSpPr>
              <a:stCxn id="23" idx="2"/>
              <a:endCxn id="18" idx="0"/>
            </p:cNvCxnSpPr>
            <p:nvPr/>
          </p:nvCxnSpPr>
          <p:spPr>
            <a:xfrm>
              <a:off x="1760538" y="4084320"/>
              <a:ext cx="83344" cy="214949"/>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sp>
          <p:nvSpPr>
            <p:cNvPr id="20" name="TextBox 33"/>
            <p:cNvSpPr txBox="1">
              <a:spLocks noChangeArrowheads="1"/>
            </p:cNvSpPr>
            <p:nvPr/>
          </p:nvSpPr>
          <p:spPr bwMode="auto">
            <a:xfrm>
              <a:off x="2209800" y="3246120"/>
              <a:ext cx="777875" cy="838200"/>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a:t>Baseline BML</a:t>
              </a:r>
            </a:p>
            <a:p>
              <a:pPr algn="ctr"/>
              <a:r>
                <a:rPr lang="en-US" sz="1000"/>
                <a:t>1.117 to </a:t>
              </a:r>
            </a:p>
            <a:p>
              <a:pPr algn="ctr"/>
              <a:r>
                <a:rPr lang="en-US" sz="1000"/>
                <a:t>2.07 cm</a:t>
              </a:r>
              <a:r>
                <a:rPr lang="en-US" sz="1000" baseline="30000"/>
                <a:t>3</a:t>
              </a:r>
              <a:endParaRPr lang="en-US" sz="1000"/>
            </a:p>
            <a:p>
              <a:pPr algn="ctr"/>
              <a:r>
                <a:rPr lang="en-US" sz="1000"/>
                <a:t>(n = 58)</a:t>
              </a:r>
              <a:endParaRPr lang="en-US" sz="1000" u="sng"/>
            </a:p>
          </p:txBody>
        </p:sp>
        <p:sp>
          <p:nvSpPr>
            <p:cNvPr id="21" name="TextBox 35"/>
            <p:cNvSpPr txBox="1">
              <a:spLocks noChangeArrowheads="1"/>
            </p:cNvSpPr>
            <p:nvPr/>
          </p:nvSpPr>
          <p:spPr bwMode="auto">
            <a:xfrm>
              <a:off x="2422525" y="4299269"/>
              <a:ext cx="1098550" cy="685801"/>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u="sng"/>
                <a:t>No JSN Progression</a:t>
              </a:r>
              <a:endParaRPr lang="en-US" sz="1000"/>
            </a:p>
            <a:p>
              <a:pPr algn="ctr"/>
              <a:r>
                <a:rPr lang="en-US" sz="1000"/>
                <a:t>49 no JSN progress</a:t>
              </a:r>
            </a:p>
            <a:p>
              <a:pPr algn="ctr"/>
              <a:r>
                <a:rPr lang="en-US" sz="1000"/>
                <a:t>9 JSN Progress</a:t>
              </a:r>
            </a:p>
          </p:txBody>
        </p:sp>
        <p:cxnSp>
          <p:nvCxnSpPr>
            <p:cNvPr id="22" name="Straight Arrow Connector 21"/>
            <p:cNvCxnSpPr>
              <a:stCxn id="20" idx="2"/>
              <a:endCxn id="21" idx="0"/>
            </p:cNvCxnSpPr>
            <p:nvPr/>
          </p:nvCxnSpPr>
          <p:spPr>
            <a:xfrm>
              <a:off x="2598738" y="4084320"/>
              <a:ext cx="373062" cy="214949"/>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sp>
          <p:nvSpPr>
            <p:cNvPr id="23" name="TextBox 46"/>
            <p:cNvSpPr txBox="1">
              <a:spLocks noChangeArrowheads="1"/>
            </p:cNvSpPr>
            <p:nvPr/>
          </p:nvSpPr>
          <p:spPr bwMode="auto">
            <a:xfrm>
              <a:off x="1371600" y="3246120"/>
              <a:ext cx="777875" cy="838200"/>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a:t>Baseline BML</a:t>
              </a:r>
            </a:p>
            <a:p>
              <a:pPr algn="ctr"/>
              <a:r>
                <a:rPr lang="en-US" sz="1000"/>
                <a:t> </a:t>
              </a:r>
              <a:r>
                <a:rPr lang="en-US" sz="1000" u="sng"/>
                <a:t>&lt;</a:t>
              </a:r>
              <a:r>
                <a:rPr lang="en-US" sz="1000"/>
                <a:t> 1.117 cm</a:t>
              </a:r>
              <a:r>
                <a:rPr lang="en-US" sz="1000" baseline="30000"/>
                <a:t>3</a:t>
              </a:r>
              <a:endParaRPr lang="en-US" sz="1000"/>
            </a:p>
            <a:p>
              <a:pPr algn="ctr"/>
              <a:r>
                <a:rPr lang="en-US" sz="1000"/>
                <a:t>(n = 16)</a:t>
              </a:r>
              <a:endParaRPr lang="en-US" sz="1000" u="sng"/>
            </a:p>
          </p:txBody>
        </p:sp>
        <p:sp>
          <p:nvSpPr>
            <p:cNvPr id="24" name="TextBox 48"/>
            <p:cNvSpPr txBox="1">
              <a:spLocks noChangeArrowheads="1"/>
            </p:cNvSpPr>
            <p:nvPr/>
          </p:nvSpPr>
          <p:spPr bwMode="auto">
            <a:xfrm>
              <a:off x="5562600" y="3246120"/>
              <a:ext cx="777875" cy="838200"/>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dirty="0"/>
                <a:t>Baseline BML</a:t>
              </a:r>
            </a:p>
            <a:p>
              <a:pPr algn="ctr"/>
              <a:r>
                <a:rPr lang="en-US" sz="1000" u="sng" dirty="0"/>
                <a:t>&gt;</a:t>
              </a:r>
              <a:r>
                <a:rPr lang="en-US" sz="1000" dirty="0"/>
                <a:t> 2.958 cm</a:t>
              </a:r>
              <a:r>
                <a:rPr lang="en-US" sz="1000" baseline="30000" dirty="0"/>
                <a:t>3</a:t>
              </a:r>
              <a:endParaRPr lang="en-US" sz="1000" dirty="0"/>
            </a:p>
            <a:p>
              <a:pPr algn="ctr"/>
              <a:r>
                <a:rPr lang="en-US" sz="1000" dirty="0"/>
                <a:t>(n = 39)</a:t>
              </a:r>
              <a:endParaRPr lang="en-US" sz="1000" u="sng" dirty="0"/>
            </a:p>
          </p:txBody>
        </p:sp>
        <p:sp>
          <p:nvSpPr>
            <p:cNvPr id="25" name="TextBox 49"/>
            <p:cNvSpPr txBox="1">
              <a:spLocks noChangeArrowheads="1"/>
            </p:cNvSpPr>
            <p:nvPr/>
          </p:nvSpPr>
          <p:spPr bwMode="auto">
            <a:xfrm>
              <a:off x="5715000" y="4251959"/>
              <a:ext cx="1096963" cy="685801"/>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u="sng"/>
                <a:t>No JSN Progression</a:t>
              </a:r>
              <a:endParaRPr lang="en-US" sz="1000"/>
            </a:p>
            <a:p>
              <a:pPr algn="ctr"/>
              <a:r>
                <a:rPr lang="en-US" sz="1000"/>
                <a:t>31 no JSN progress</a:t>
              </a:r>
            </a:p>
            <a:p>
              <a:pPr algn="ctr"/>
              <a:r>
                <a:rPr lang="en-US" sz="1000"/>
                <a:t>8 JSN Progress</a:t>
              </a:r>
            </a:p>
          </p:txBody>
        </p:sp>
        <p:cxnSp>
          <p:nvCxnSpPr>
            <p:cNvPr id="26" name="Straight Arrow Connector 25"/>
            <p:cNvCxnSpPr>
              <a:stCxn id="24" idx="2"/>
              <a:endCxn id="25" idx="0"/>
            </p:cNvCxnSpPr>
            <p:nvPr/>
          </p:nvCxnSpPr>
          <p:spPr>
            <a:xfrm>
              <a:off x="5951538" y="4084320"/>
              <a:ext cx="311944" cy="167639"/>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sp>
          <p:nvSpPr>
            <p:cNvPr id="27" name="TextBox 53"/>
            <p:cNvSpPr txBox="1">
              <a:spLocks noChangeArrowheads="1"/>
            </p:cNvSpPr>
            <p:nvPr/>
          </p:nvSpPr>
          <p:spPr bwMode="auto">
            <a:xfrm>
              <a:off x="4724400" y="3246120"/>
              <a:ext cx="777875" cy="838200"/>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a:t>Baseline BML</a:t>
              </a:r>
            </a:p>
            <a:p>
              <a:pPr algn="ctr"/>
              <a:r>
                <a:rPr lang="en-US" sz="1000"/>
                <a:t>2.72 to </a:t>
              </a:r>
            </a:p>
            <a:p>
              <a:pPr algn="ctr"/>
              <a:r>
                <a:rPr lang="en-US" sz="1000"/>
                <a:t>2.958 cm</a:t>
              </a:r>
              <a:r>
                <a:rPr lang="en-US" sz="1000" baseline="30000"/>
                <a:t>3</a:t>
              </a:r>
              <a:endParaRPr lang="en-US" sz="1000"/>
            </a:p>
            <a:p>
              <a:pPr algn="ctr"/>
              <a:r>
                <a:rPr lang="en-US" sz="1000"/>
                <a:t>(n = 8)</a:t>
              </a:r>
              <a:endParaRPr lang="en-US" sz="1000" u="sng"/>
            </a:p>
          </p:txBody>
        </p:sp>
        <p:sp>
          <p:nvSpPr>
            <p:cNvPr id="28" name="TextBox 27"/>
            <p:cNvSpPr txBox="1"/>
            <p:nvPr/>
          </p:nvSpPr>
          <p:spPr>
            <a:xfrm>
              <a:off x="5562600" y="5105400"/>
              <a:ext cx="1189038" cy="685800"/>
            </a:xfrm>
            <a:prstGeom prst="rect">
              <a:avLst/>
            </a:prstGeom>
            <a:grpFill/>
            <a:ln/>
          </p:spPr>
          <p:style>
            <a:lnRef idx="2">
              <a:schemeClr val="accent2"/>
            </a:lnRef>
            <a:fillRef idx="1">
              <a:schemeClr val="lt1"/>
            </a:fillRef>
            <a:effectRef idx="0">
              <a:schemeClr val="accent2"/>
            </a:effectRef>
            <a:fontRef idx="minor">
              <a:schemeClr val="dk1"/>
            </a:fontRef>
          </p:style>
          <p:txBody>
            <a:bodyPr wrap="none" anchor="ctr"/>
            <a:lstStyle/>
            <a:p>
              <a:pPr algn="ctr" fontAlgn="auto">
                <a:spcBef>
                  <a:spcPts val="0"/>
                </a:spcBef>
                <a:spcAft>
                  <a:spcPts val="0"/>
                </a:spcAft>
                <a:defRPr/>
              </a:pPr>
              <a:r>
                <a:rPr lang="en-US" sz="1000" u="sng" dirty="0"/>
                <a:t>JSN Progression</a:t>
              </a:r>
              <a:endParaRPr lang="en-US" sz="1000" dirty="0"/>
            </a:p>
            <a:p>
              <a:pPr algn="ctr" fontAlgn="auto">
                <a:spcBef>
                  <a:spcPts val="0"/>
                </a:spcBef>
                <a:spcAft>
                  <a:spcPts val="0"/>
                </a:spcAft>
                <a:defRPr/>
              </a:pPr>
              <a:r>
                <a:rPr lang="en-US" sz="1000" dirty="0"/>
                <a:t>2 no JSN progress</a:t>
              </a:r>
            </a:p>
            <a:p>
              <a:pPr algn="ctr" fontAlgn="auto">
                <a:spcBef>
                  <a:spcPts val="0"/>
                </a:spcBef>
                <a:spcAft>
                  <a:spcPts val="0"/>
                </a:spcAft>
                <a:defRPr/>
              </a:pPr>
              <a:r>
                <a:rPr lang="en-US" sz="1000" dirty="0"/>
                <a:t>6 JSN Progress</a:t>
              </a:r>
            </a:p>
          </p:txBody>
        </p:sp>
        <p:cxnSp>
          <p:nvCxnSpPr>
            <p:cNvPr id="29" name="Straight Arrow Connector 28"/>
            <p:cNvCxnSpPr>
              <a:stCxn id="27" idx="2"/>
            </p:cNvCxnSpPr>
            <p:nvPr/>
          </p:nvCxnSpPr>
          <p:spPr>
            <a:xfrm>
              <a:off x="5113338" y="4084320"/>
              <a:ext cx="677862" cy="102108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sp>
          <p:nvSpPr>
            <p:cNvPr id="30" name="TextBox 64"/>
            <p:cNvSpPr txBox="1">
              <a:spLocks noChangeArrowheads="1"/>
            </p:cNvSpPr>
            <p:nvPr/>
          </p:nvSpPr>
          <p:spPr bwMode="auto">
            <a:xfrm>
              <a:off x="3048000" y="3246120"/>
              <a:ext cx="777875" cy="838200"/>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a:t>Baseline BML</a:t>
              </a:r>
            </a:p>
            <a:p>
              <a:pPr algn="ctr"/>
              <a:r>
                <a:rPr lang="en-US" sz="1000"/>
                <a:t>2.07 to </a:t>
              </a:r>
            </a:p>
            <a:p>
              <a:pPr algn="ctr"/>
              <a:r>
                <a:rPr lang="en-US" sz="1000"/>
                <a:t>2.72 cm</a:t>
              </a:r>
              <a:r>
                <a:rPr lang="en-US" sz="1000" baseline="30000"/>
                <a:t>3</a:t>
              </a:r>
              <a:endParaRPr lang="en-US" sz="1000"/>
            </a:p>
            <a:p>
              <a:pPr algn="ctr"/>
              <a:r>
                <a:rPr lang="en-US" sz="1000"/>
                <a:t>Age &gt; 63.5 yrs</a:t>
              </a:r>
            </a:p>
            <a:p>
              <a:pPr algn="ctr"/>
              <a:r>
                <a:rPr lang="en-US" sz="1000"/>
                <a:t>(n = 19)</a:t>
              </a:r>
              <a:endParaRPr lang="en-US" sz="1000" u="sng"/>
            </a:p>
          </p:txBody>
        </p:sp>
        <p:sp>
          <p:nvSpPr>
            <p:cNvPr id="31" name="TextBox 73"/>
            <p:cNvSpPr txBox="1">
              <a:spLocks noChangeArrowheads="1"/>
            </p:cNvSpPr>
            <p:nvPr/>
          </p:nvSpPr>
          <p:spPr bwMode="auto">
            <a:xfrm>
              <a:off x="3886200" y="3246120"/>
              <a:ext cx="777875" cy="838200"/>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a:t>Baseline BML</a:t>
              </a:r>
            </a:p>
            <a:p>
              <a:pPr algn="ctr"/>
              <a:r>
                <a:rPr lang="en-US" sz="1000"/>
                <a:t>2.07 to </a:t>
              </a:r>
            </a:p>
            <a:p>
              <a:pPr algn="ctr"/>
              <a:r>
                <a:rPr lang="en-US" sz="1000"/>
                <a:t>2.72 cm</a:t>
              </a:r>
              <a:r>
                <a:rPr lang="en-US" sz="1000" baseline="30000"/>
                <a:t>3</a:t>
              </a:r>
              <a:endParaRPr lang="en-US" sz="1000"/>
            </a:p>
            <a:p>
              <a:pPr algn="ctr"/>
              <a:r>
                <a:rPr lang="en-US" sz="1000"/>
                <a:t>Age &lt; 63.5 yrs</a:t>
              </a:r>
            </a:p>
            <a:p>
              <a:pPr algn="ctr"/>
              <a:r>
                <a:rPr lang="en-US" sz="1000"/>
                <a:t>(n = 7)</a:t>
              </a:r>
              <a:endParaRPr lang="en-US" sz="1000" u="sng"/>
            </a:p>
          </p:txBody>
        </p:sp>
        <p:sp>
          <p:nvSpPr>
            <p:cNvPr id="32" name="TextBox 31"/>
            <p:cNvSpPr txBox="1"/>
            <p:nvPr/>
          </p:nvSpPr>
          <p:spPr>
            <a:xfrm>
              <a:off x="4343400" y="5105400"/>
              <a:ext cx="1189038" cy="685800"/>
            </a:xfrm>
            <a:prstGeom prst="rect">
              <a:avLst/>
            </a:prstGeom>
            <a:grpFill/>
            <a:ln/>
          </p:spPr>
          <p:style>
            <a:lnRef idx="2">
              <a:schemeClr val="accent2"/>
            </a:lnRef>
            <a:fillRef idx="1">
              <a:schemeClr val="lt1"/>
            </a:fillRef>
            <a:effectRef idx="0">
              <a:schemeClr val="accent2"/>
            </a:effectRef>
            <a:fontRef idx="minor">
              <a:schemeClr val="dk1"/>
            </a:fontRef>
          </p:style>
          <p:txBody>
            <a:bodyPr wrap="none" anchor="ctr"/>
            <a:lstStyle/>
            <a:p>
              <a:pPr algn="ctr" fontAlgn="auto">
                <a:spcBef>
                  <a:spcPts val="0"/>
                </a:spcBef>
                <a:spcAft>
                  <a:spcPts val="0"/>
                </a:spcAft>
                <a:defRPr/>
              </a:pPr>
              <a:r>
                <a:rPr lang="en-US" sz="1000" u="sng" dirty="0"/>
                <a:t>JSN Progression</a:t>
              </a:r>
              <a:endParaRPr lang="en-US" sz="1000" dirty="0"/>
            </a:p>
            <a:p>
              <a:pPr algn="ctr" fontAlgn="auto">
                <a:spcBef>
                  <a:spcPts val="0"/>
                </a:spcBef>
                <a:spcAft>
                  <a:spcPts val="0"/>
                </a:spcAft>
                <a:defRPr/>
              </a:pPr>
              <a:r>
                <a:rPr lang="en-US" sz="1000" dirty="0"/>
                <a:t>1 no JSN progress</a:t>
              </a:r>
            </a:p>
            <a:p>
              <a:pPr algn="ctr" fontAlgn="auto">
                <a:spcBef>
                  <a:spcPts val="0"/>
                </a:spcBef>
                <a:spcAft>
                  <a:spcPts val="0"/>
                </a:spcAft>
                <a:defRPr/>
              </a:pPr>
              <a:r>
                <a:rPr lang="en-US" sz="1000" dirty="0"/>
                <a:t>6 JSN Progress</a:t>
              </a:r>
            </a:p>
          </p:txBody>
        </p:sp>
        <p:cxnSp>
          <p:nvCxnSpPr>
            <p:cNvPr id="33" name="Straight Arrow Connector 32"/>
            <p:cNvCxnSpPr>
              <a:endCxn id="32" idx="0"/>
            </p:cNvCxnSpPr>
            <p:nvPr/>
          </p:nvCxnSpPr>
          <p:spPr>
            <a:xfrm>
              <a:off x="4606528" y="4084320"/>
              <a:ext cx="331391" cy="102108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sp>
          <p:nvSpPr>
            <p:cNvPr id="34" name="TextBox 92"/>
            <p:cNvSpPr txBox="1">
              <a:spLocks noChangeArrowheads="1"/>
            </p:cNvSpPr>
            <p:nvPr/>
          </p:nvSpPr>
          <p:spPr bwMode="auto">
            <a:xfrm>
              <a:off x="3565525" y="4297680"/>
              <a:ext cx="1098550" cy="685801"/>
            </a:xfrm>
            <a:prstGeom prst="rect">
              <a:avLst/>
            </a:prstGeom>
            <a:grp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000" u="sng"/>
                <a:t>No JSN Progression</a:t>
              </a:r>
              <a:endParaRPr lang="en-US" sz="1000"/>
            </a:p>
            <a:p>
              <a:pPr algn="ctr"/>
              <a:r>
                <a:rPr lang="en-US" sz="1000"/>
                <a:t>15 no JSN progress</a:t>
              </a:r>
            </a:p>
            <a:p>
              <a:pPr algn="ctr"/>
              <a:r>
                <a:rPr lang="en-US" sz="1000"/>
                <a:t>4 JSN Progress</a:t>
              </a:r>
            </a:p>
          </p:txBody>
        </p:sp>
        <p:cxnSp>
          <p:nvCxnSpPr>
            <p:cNvPr id="35" name="Straight Arrow Connector 34"/>
            <p:cNvCxnSpPr>
              <a:stCxn id="30" idx="2"/>
              <a:endCxn id="34" idx="0"/>
            </p:cNvCxnSpPr>
            <p:nvPr/>
          </p:nvCxnSpPr>
          <p:spPr>
            <a:xfrm>
              <a:off x="3436938" y="4084320"/>
              <a:ext cx="677862" cy="21336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658813" y="114300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5257800" y="114300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3810000" y="198120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7086600" y="198120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8458200" y="198120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5867400" y="307848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5105400" y="307848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4267200" y="307848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3429000" y="307848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2590800" y="307848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1752600" y="3078480"/>
              <a:ext cx="0" cy="152400"/>
            </a:xfrm>
            <a:prstGeom prst="straightConnector1">
              <a:avLst/>
            </a:prstGeom>
            <a:grpFill/>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Secondary Analyses</a:t>
            </a:r>
            <a:endParaRPr lang="en-US" dirty="0"/>
          </a:p>
        </p:txBody>
      </p:sp>
      <p:sp>
        <p:nvSpPr>
          <p:cNvPr id="6" name="TextBox 5"/>
          <p:cNvSpPr txBox="1">
            <a:spLocks noChangeArrowheads="1"/>
          </p:cNvSpPr>
          <p:nvPr/>
        </p:nvSpPr>
        <p:spPr bwMode="auto">
          <a:xfrm>
            <a:off x="26988" y="1066800"/>
            <a:ext cx="9053512" cy="734786"/>
          </a:xfrm>
          <a:prstGeom prst="rect">
            <a:avLst/>
          </a:prstGeom>
          <a:solidFill>
            <a:schemeClr val="bg1"/>
          </a:solidFill>
          <a:ln w="9525">
            <a:solidFill>
              <a:schemeClr val="tx1"/>
            </a:solidFill>
            <a:miter lim="800000"/>
            <a:headEnd/>
            <a:tailEnd/>
          </a:ln>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Cohort </a:t>
            </a:r>
          </a:p>
          <a:p>
            <a:pPr algn="ctr"/>
            <a:r>
              <a:rPr lang="en-US" dirty="0"/>
              <a:t>(n = 362)</a:t>
            </a:r>
          </a:p>
        </p:txBody>
      </p:sp>
      <p:sp>
        <p:nvSpPr>
          <p:cNvPr id="7" name="TextBox 6"/>
          <p:cNvSpPr txBox="1">
            <a:spLocks noChangeArrowheads="1"/>
          </p:cNvSpPr>
          <p:nvPr/>
        </p:nvSpPr>
        <p:spPr bwMode="auto">
          <a:xfrm>
            <a:off x="0" y="1964871"/>
            <a:ext cx="1295400" cy="898071"/>
          </a:xfrm>
          <a:prstGeom prst="rect">
            <a:avLst/>
          </a:prstGeom>
          <a:solidFill>
            <a:schemeClr val="tx2">
              <a:lumMod val="20000"/>
              <a:lumOff val="80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Baseline BML </a:t>
            </a:r>
          </a:p>
          <a:p>
            <a:pPr algn="ctr"/>
            <a:r>
              <a:rPr lang="en-US" dirty="0"/>
              <a:t>&lt; 0.947 cm</a:t>
            </a:r>
            <a:r>
              <a:rPr lang="en-US" baseline="30000" dirty="0"/>
              <a:t>3</a:t>
            </a:r>
            <a:endParaRPr lang="en-US" dirty="0"/>
          </a:p>
          <a:p>
            <a:pPr algn="ctr"/>
            <a:r>
              <a:rPr lang="en-US" dirty="0"/>
              <a:t>(n = 191)</a:t>
            </a:r>
          </a:p>
        </p:txBody>
      </p:sp>
      <p:sp>
        <p:nvSpPr>
          <p:cNvPr id="8" name="TextBox 7"/>
          <p:cNvSpPr txBox="1">
            <a:spLocks noChangeArrowheads="1"/>
          </p:cNvSpPr>
          <p:nvPr/>
        </p:nvSpPr>
        <p:spPr bwMode="auto">
          <a:xfrm>
            <a:off x="1371600" y="1964871"/>
            <a:ext cx="7696200" cy="887186"/>
          </a:xfrm>
          <a:prstGeom prst="rect">
            <a:avLst/>
          </a:prstGeom>
          <a:solidFill>
            <a:schemeClr val="tx2">
              <a:lumMod val="20000"/>
              <a:lumOff val="80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Baseline BML &gt; 0.947 cm</a:t>
            </a:r>
            <a:r>
              <a:rPr lang="en-US" baseline="30000" dirty="0"/>
              <a:t>3</a:t>
            </a:r>
            <a:endParaRPr lang="en-US" dirty="0"/>
          </a:p>
          <a:p>
            <a:pPr algn="ctr"/>
            <a:r>
              <a:rPr lang="en-US" dirty="0"/>
              <a:t>(n = 171)</a:t>
            </a:r>
          </a:p>
        </p:txBody>
      </p:sp>
      <p:sp>
        <p:nvSpPr>
          <p:cNvPr id="11" name="TextBox 15"/>
          <p:cNvSpPr txBox="1">
            <a:spLocks noChangeArrowheads="1"/>
          </p:cNvSpPr>
          <p:nvPr/>
        </p:nvSpPr>
        <p:spPr bwMode="auto">
          <a:xfrm>
            <a:off x="7848600" y="2994932"/>
            <a:ext cx="1219200" cy="2110468"/>
          </a:xfrm>
          <a:prstGeom prst="rect">
            <a:avLst/>
          </a:prstGeom>
          <a:solidFill>
            <a:schemeClr val="bg1">
              <a:lumMod val="85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Major </a:t>
            </a:r>
            <a:r>
              <a:rPr lang="en-US" dirty="0" smtClean="0"/>
              <a:t>BML</a:t>
            </a:r>
          </a:p>
          <a:p>
            <a:pPr algn="ctr"/>
            <a:r>
              <a:rPr lang="en-US" dirty="0" smtClean="0"/>
              <a:t> </a:t>
            </a:r>
            <a:r>
              <a:rPr lang="en-US" dirty="0"/>
              <a:t>Regression</a:t>
            </a:r>
          </a:p>
          <a:p>
            <a:pPr algn="ctr"/>
            <a:r>
              <a:rPr lang="en-US" sz="1400" dirty="0"/>
              <a:t>(Change </a:t>
            </a:r>
            <a:endParaRPr lang="en-US" sz="1400" dirty="0" smtClean="0"/>
          </a:p>
          <a:p>
            <a:pPr algn="ctr"/>
            <a:r>
              <a:rPr lang="en-US" sz="1400" u="sng" dirty="0" smtClean="0"/>
              <a:t>&lt; </a:t>
            </a:r>
            <a:r>
              <a:rPr lang="en-US" sz="1400" dirty="0" smtClean="0"/>
              <a:t> </a:t>
            </a:r>
            <a:r>
              <a:rPr lang="en-US" sz="1400" dirty="0"/>
              <a:t>-4.282 cm</a:t>
            </a:r>
            <a:r>
              <a:rPr lang="en-US" sz="1400" baseline="30000" dirty="0"/>
              <a:t>3</a:t>
            </a:r>
            <a:r>
              <a:rPr lang="en-US" sz="1400" dirty="0"/>
              <a:t>)</a:t>
            </a:r>
          </a:p>
          <a:p>
            <a:pPr algn="ctr"/>
            <a:r>
              <a:rPr lang="en-US" sz="1400" dirty="0"/>
              <a:t>(n = 7)</a:t>
            </a:r>
            <a:endParaRPr lang="en-US" sz="1400" u="sng" dirty="0"/>
          </a:p>
        </p:txBody>
      </p:sp>
      <p:sp>
        <p:nvSpPr>
          <p:cNvPr id="14" name="TextBox 21"/>
          <p:cNvSpPr txBox="1">
            <a:spLocks noChangeArrowheads="1"/>
          </p:cNvSpPr>
          <p:nvPr/>
        </p:nvSpPr>
        <p:spPr bwMode="auto">
          <a:xfrm>
            <a:off x="6400800" y="2994932"/>
            <a:ext cx="1371600" cy="2110468"/>
          </a:xfrm>
          <a:prstGeom prst="rect">
            <a:avLst/>
          </a:prstGeom>
          <a:solidFill>
            <a:schemeClr val="bg1">
              <a:lumMod val="85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Moderate </a:t>
            </a:r>
            <a:endParaRPr lang="en-US" dirty="0" smtClean="0"/>
          </a:p>
          <a:p>
            <a:pPr algn="ctr"/>
            <a:r>
              <a:rPr lang="en-US" dirty="0" smtClean="0"/>
              <a:t>BML </a:t>
            </a:r>
            <a:endParaRPr lang="en-US" dirty="0"/>
          </a:p>
          <a:p>
            <a:pPr algn="ctr"/>
            <a:r>
              <a:rPr lang="en-US" dirty="0"/>
              <a:t>Regression</a:t>
            </a:r>
          </a:p>
          <a:p>
            <a:pPr algn="ctr"/>
            <a:r>
              <a:rPr lang="en-US" sz="1400" dirty="0"/>
              <a:t>(Change </a:t>
            </a:r>
            <a:endParaRPr lang="en-US" sz="1400" dirty="0" smtClean="0"/>
          </a:p>
          <a:p>
            <a:pPr algn="ctr"/>
            <a:r>
              <a:rPr lang="en-US" sz="1400" dirty="0"/>
              <a:t>-</a:t>
            </a:r>
            <a:r>
              <a:rPr lang="en-US" sz="1400" dirty="0" smtClean="0"/>
              <a:t>4.28 </a:t>
            </a:r>
            <a:r>
              <a:rPr lang="en-US" sz="1400" dirty="0"/>
              <a:t>to </a:t>
            </a:r>
            <a:r>
              <a:rPr lang="en-US" sz="1400" dirty="0" smtClean="0"/>
              <a:t>-2.07cm</a:t>
            </a:r>
            <a:r>
              <a:rPr lang="en-US" sz="1400" baseline="30000" dirty="0" smtClean="0"/>
              <a:t>3</a:t>
            </a:r>
            <a:r>
              <a:rPr lang="en-US" sz="1400" dirty="0"/>
              <a:t>)</a:t>
            </a:r>
          </a:p>
          <a:p>
            <a:pPr algn="ctr"/>
            <a:r>
              <a:rPr lang="en-US" sz="1400" dirty="0"/>
              <a:t>(n = 17)</a:t>
            </a:r>
            <a:endParaRPr lang="en-US" sz="1400" u="sng" dirty="0"/>
          </a:p>
        </p:txBody>
      </p:sp>
      <p:sp>
        <p:nvSpPr>
          <p:cNvPr id="17" name="TextBox 29"/>
          <p:cNvSpPr txBox="1">
            <a:spLocks noChangeArrowheads="1"/>
          </p:cNvSpPr>
          <p:nvPr/>
        </p:nvSpPr>
        <p:spPr bwMode="auto">
          <a:xfrm>
            <a:off x="1371600" y="2993232"/>
            <a:ext cx="4953000" cy="1034482"/>
          </a:xfrm>
          <a:prstGeom prst="rect">
            <a:avLst/>
          </a:prstGeom>
          <a:solidFill>
            <a:schemeClr val="bg1">
              <a:lumMod val="85000"/>
            </a:schemeClr>
          </a:solidFill>
          <a:ln w="9525">
            <a:solidFill>
              <a:schemeClr val="tx1"/>
            </a:solidFill>
            <a:miter lim="800000"/>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dirty="0"/>
              <a:t>BML Change </a:t>
            </a:r>
            <a:endParaRPr lang="en-US" dirty="0" smtClean="0"/>
          </a:p>
          <a:p>
            <a:pPr algn="ctr"/>
            <a:r>
              <a:rPr lang="en-US" dirty="0" smtClean="0"/>
              <a:t>(</a:t>
            </a:r>
            <a:r>
              <a:rPr lang="en-US" dirty="0"/>
              <a:t>excluding Major-Moderate BML Regression)</a:t>
            </a:r>
          </a:p>
          <a:p>
            <a:pPr algn="ctr"/>
            <a:r>
              <a:rPr lang="en-US" dirty="0"/>
              <a:t>(Change &gt; -2.068 </a:t>
            </a:r>
            <a:r>
              <a:rPr lang="en-US" dirty="0" smtClean="0"/>
              <a:t>cm</a:t>
            </a:r>
            <a:r>
              <a:rPr lang="en-US" baseline="30000" dirty="0" smtClean="0"/>
              <a:t>3</a:t>
            </a:r>
            <a:r>
              <a:rPr lang="en-US" dirty="0" smtClean="0"/>
              <a:t>; n </a:t>
            </a:r>
            <a:r>
              <a:rPr lang="en-US" dirty="0"/>
              <a:t>= 147)</a:t>
            </a:r>
            <a:endParaRPr lang="en-US" u="sng" dirty="0"/>
          </a:p>
        </p:txBody>
      </p:sp>
      <p:cxnSp>
        <p:nvCxnSpPr>
          <p:cNvPr id="36" name="Straight Arrow Connector 35"/>
          <p:cNvCxnSpPr/>
          <p:nvPr/>
        </p:nvCxnSpPr>
        <p:spPr>
          <a:xfrm flipH="1">
            <a:off x="658813" y="1801586"/>
            <a:ext cx="0" cy="163286"/>
          </a:xfrm>
          <a:prstGeom prst="straightConnector1">
            <a:avLst/>
          </a:prstGeom>
          <a:solidFill>
            <a:schemeClr val="bg1"/>
          </a:solidFill>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5257800" y="1801586"/>
            <a:ext cx="0" cy="163286"/>
          </a:xfrm>
          <a:prstGeom prst="straightConnector1">
            <a:avLst/>
          </a:prstGeom>
          <a:solidFill>
            <a:schemeClr val="bg1"/>
          </a:solidFill>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3810000" y="2852057"/>
            <a:ext cx="0" cy="163286"/>
          </a:xfrm>
          <a:prstGeom prst="straightConnector1">
            <a:avLst/>
          </a:prstGeom>
          <a:solidFill>
            <a:schemeClr val="bg1"/>
          </a:solidFill>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7086600" y="2852057"/>
            <a:ext cx="0" cy="163286"/>
          </a:xfrm>
          <a:prstGeom prst="straightConnector1">
            <a:avLst/>
          </a:prstGeom>
          <a:solidFill>
            <a:schemeClr val="bg1"/>
          </a:solidFill>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8458200" y="2852057"/>
            <a:ext cx="0" cy="163286"/>
          </a:xfrm>
          <a:prstGeom prst="straightConnector1">
            <a:avLst/>
          </a:prstGeom>
          <a:solidFill>
            <a:schemeClr val="bg1"/>
          </a:solidFill>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9055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Roemer FW et al 2009</a:t>
            </a:r>
            <a:endParaRPr lang="en-US" dirty="0"/>
          </a:p>
        </p:txBody>
      </p:sp>
      <p:sp>
        <p:nvSpPr>
          <p:cNvPr id="4" name="Content Placeholder 3"/>
          <p:cNvSpPr>
            <a:spLocks noGrp="1"/>
          </p:cNvSpPr>
          <p:nvPr>
            <p:ph idx="13"/>
          </p:nvPr>
        </p:nvSpPr>
        <p:spPr/>
        <p:txBody>
          <a:bodyPr/>
          <a:lstStyle/>
          <a:p>
            <a:endParaRPr lang="en-US"/>
          </a:p>
        </p:txBody>
      </p:sp>
      <p:pic>
        <p:nvPicPr>
          <p:cNvPr id="1026" name="Picture 2"/>
          <p:cNvPicPr>
            <a:picLocks noGrp="1" noChangeAspect="1" noChangeArrowheads="1"/>
          </p:cNvPicPr>
          <p:nvPr>
            <p:ph idx="1"/>
          </p:nvPr>
        </p:nvPicPr>
        <p:blipFill>
          <a:blip r:embed="rId3" cstate="print"/>
          <a:srcRect/>
          <a:stretch>
            <a:fillRect/>
          </a:stretch>
        </p:blipFill>
        <p:spPr bwMode="auto">
          <a:xfrm>
            <a:off x="228600" y="2362200"/>
            <a:ext cx="8773628" cy="1965676"/>
          </a:xfrm>
          <a:prstGeom prst="rect">
            <a:avLst/>
          </a:prstGeom>
          <a:noFill/>
          <a:ln w="9525">
            <a:noFill/>
            <a:miter lim="800000"/>
            <a:headEnd/>
            <a:tailEnd/>
          </a:ln>
        </p:spPr>
      </p:pic>
      <p:sp>
        <p:nvSpPr>
          <p:cNvPr id="6" name="Rectangle 5"/>
          <p:cNvSpPr/>
          <p:nvPr/>
        </p:nvSpPr>
        <p:spPr>
          <a:xfrm>
            <a:off x="1295400" y="2667000"/>
            <a:ext cx="1143000" cy="12954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590800" y="2667000"/>
            <a:ext cx="2514600" cy="12954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400800" y="2590800"/>
            <a:ext cx="1371600" cy="13716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idx="1"/>
          </p:nvPr>
        </p:nvSpPr>
        <p:spPr/>
        <p:txBody>
          <a:bodyPr/>
          <a:lstStyle/>
          <a:p>
            <a:r>
              <a:rPr lang="en-US" dirty="0" smtClean="0"/>
              <a:t>Jeffrey B. Driban, PhD, ATC, CSCS</a:t>
            </a:r>
          </a:p>
          <a:p>
            <a:pPr lvl="1">
              <a:buNone/>
            </a:pPr>
            <a:r>
              <a:rPr lang="en-US" smtClean="0"/>
              <a:t>Tufts Medical Center </a:t>
            </a:r>
          </a:p>
          <a:p>
            <a:pPr lvl="1">
              <a:buNone/>
            </a:pPr>
            <a:r>
              <a:rPr lang="en-US" smtClean="0"/>
              <a:t>800 </a:t>
            </a:r>
            <a:r>
              <a:rPr lang="en-US" dirty="0" smtClean="0"/>
              <a:t>Washington Street</a:t>
            </a:r>
          </a:p>
          <a:p>
            <a:pPr lvl="1">
              <a:buNone/>
            </a:pPr>
            <a:r>
              <a:rPr lang="en-US" dirty="0" smtClean="0"/>
              <a:t>Box 406</a:t>
            </a:r>
          </a:p>
          <a:p>
            <a:pPr lvl="1">
              <a:buNone/>
            </a:pPr>
            <a:r>
              <a:rPr lang="en-US" dirty="0" smtClean="0"/>
              <a:t>Boston, MA 02111</a:t>
            </a:r>
          </a:p>
          <a:p>
            <a:pPr lvl="1">
              <a:buNone/>
            </a:pPr>
            <a:r>
              <a:rPr lang="en-US" dirty="0" smtClean="0"/>
              <a:t>P: 617-636-7449</a:t>
            </a:r>
          </a:p>
          <a:p>
            <a:pPr lvl="1">
              <a:buNone/>
            </a:pPr>
            <a:r>
              <a:rPr lang="en-US" dirty="0" smtClean="0"/>
              <a:t>E: jdriban@tuftsmedicalcenter.org</a:t>
            </a:r>
            <a:endParaRPr lang="en-US" dirty="0"/>
          </a:p>
        </p:txBody>
      </p:sp>
      <p:sp>
        <p:nvSpPr>
          <p:cNvPr id="4" name="Content Placeholder 3"/>
          <p:cNvSpPr>
            <a:spLocks noGrp="1"/>
          </p:cNvSpPr>
          <p:nvPr>
            <p:ph idx="13"/>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4449</TotalTime>
  <Words>4986</Words>
  <Application>Microsoft Office PowerPoint</Application>
  <PresentationFormat>On-screen Show (4:3)</PresentationFormat>
  <Paragraphs>743</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Baseline Bone Marrow Lesion Volume and Bone Marrow Lesion Regression are Associated  with Knee Osteoarthritis Progression: Data from the Osteoarthritis Initiative   Driban JB, Price LL, Lo GH, Pang J, Hunter DJ, Miller EL, Ward RJ, Eaton CB, Lynch J, &amp; McAlindon TE</vt:lpstr>
      <vt:lpstr>Disclosures</vt:lpstr>
      <vt:lpstr>Introduction</vt:lpstr>
      <vt:lpstr>Introduction</vt:lpstr>
      <vt:lpstr>Purpose</vt:lpstr>
      <vt:lpstr>Participants</vt:lpstr>
      <vt:lpstr>Key Variables</vt:lpstr>
      <vt:lpstr>Key Variables</vt:lpstr>
      <vt:lpstr>Analyses</vt:lpstr>
      <vt:lpstr>Primary Analyses</vt:lpstr>
      <vt:lpstr>Secondary Analyses</vt:lpstr>
      <vt:lpstr>Confirmatory Analyses</vt:lpstr>
      <vt:lpstr>Results: Descriptive Data</vt:lpstr>
      <vt:lpstr>Primary Analyses</vt:lpstr>
      <vt:lpstr>Results: Primary Analyses</vt:lpstr>
      <vt:lpstr>Results: Primary Analyses</vt:lpstr>
      <vt:lpstr>Results: Primary Analyses</vt:lpstr>
      <vt:lpstr>Results: Secondary Analyses (CART)</vt:lpstr>
      <vt:lpstr>Results: Confirmatory Analyses</vt:lpstr>
      <vt:lpstr>Discussion</vt:lpstr>
      <vt:lpstr>Discussion</vt:lpstr>
      <vt:lpstr>Conclusions</vt:lpstr>
      <vt:lpstr>Thank You.</vt:lpstr>
      <vt:lpstr>BML Volume Measurements</vt:lpstr>
      <vt:lpstr>Construct Validity</vt:lpstr>
      <vt:lpstr>BML Volume Measurements</vt:lpstr>
      <vt:lpstr>Primary Outcome: JSN</vt:lpstr>
      <vt:lpstr>Confirmatory Analyses</vt:lpstr>
      <vt:lpstr>Results: Descriptive Data</vt:lpstr>
      <vt:lpstr>Results: Secondary Analyses</vt:lpstr>
      <vt:lpstr>Results: Secondary Analyses</vt:lpstr>
      <vt:lpstr>Roemer FW et al 2009</vt:lpstr>
      <vt:lpstr>Contact Information</vt:lpstr>
    </vt:vector>
  </TitlesOfParts>
  <Company>Tufts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Development &amp; Progression of OA: A Path to Joint Failure</dc:title>
  <dc:creator>Jeffrey Driban</dc:creator>
  <cp:lastModifiedBy>Jeffrey Driban</cp:lastModifiedBy>
  <cp:revision>424</cp:revision>
  <cp:lastPrinted>2012-11-07T19:27:42Z</cp:lastPrinted>
  <dcterms:created xsi:type="dcterms:W3CDTF">2011-12-28T14:19:25Z</dcterms:created>
  <dcterms:modified xsi:type="dcterms:W3CDTF">2013-04-20T02:20:41Z</dcterms:modified>
</cp:coreProperties>
</file>