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259" r:id="rId3"/>
    <p:sldId id="260" r:id="rId4"/>
    <p:sldId id="261" r:id="rId5"/>
    <p:sldId id="309" r:id="rId6"/>
    <p:sldId id="307" r:id="rId7"/>
    <p:sldId id="308" r:id="rId8"/>
    <p:sldId id="273" r:id="rId9"/>
    <p:sldId id="266" r:id="rId10"/>
    <p:sldId id="267" r:id="rId11"/>
    <p:sldId id="310" r:id="rId12"/>
    <p:sldId id="269" r:id="rId13"/>
    <p:sldId id="274" r:id="rId14"/>
    <p:sldId id="270" r:id="rId15"/>
    <p:sldId id="311" r:id="rId16"/>
    <p:sldId id="268" r:id="rId17"/>
    <p:sldId id="301" r:id="rId18"/>
    <p:sldId id="276" r:id="rId19"/>
    <p:sldId id="289" r:id="rId20"/>
    <p:sldId id="282" r:id="rId21"/>
    <p:sldId id="302" r:id="rId22"/>
    <p:sldId id="290" r:id="rId23"/>
    <p:sldId id="313" r:id="rId24"/>
    <p:sldId id="279" r:id="rId25"/>
    <p:sldId id="283" r:id="rId26"/>
    <p:sldId id="315" r:id="rId27"/>
    <p:sldId id="296" r:id="rId28"/>
    <p:sldId id="291" r:id="rId29"/>
    <p:sldId id="277" r:id="rId30"/>
    <p:sldId id="284" r:id="rId31"/>
    <p:sldId id="306" r:id="rId32"/>
    <p:sldId id="280" r:id="rId33"/>
    <p:sldId id="278" r:id="rId34"/>
    <p:sldId id="287" r:id="rId35"/>
    <p:sldId id="292" r:id="rId36"/>
    <p:sldId id="298" r:id="rId37"/>
    <p:sldId id="288" r:id="rId38"/>
    <p:sldId id="312" r:id="rId39"/>
    <p:sldId id="314" r:id="rId40"/>
    <p:sldId id="281" r:id="rId4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DB8"/>
    <a:srgbClr val="0035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9248" autoAdjust="0"/>
    <p:restoredTop sz="72203" autoAdjust="0"/>
  </p:normalViewPr>
  <p:slideViewPr>
    <p:cSldViewPr>
      <p:cViewPr varScale="1">
        <p:scale>
          <a:sx n="80" d="100"/>
          <a:sy n="80" d="100"/>
        </p:scale>
        <p:origin x="-276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22"/>
    </p:cViewPr>
  </p:sorterViewPr>
  <p:notesViewPr>
    <p:cSldViewPr>
      <p:cViewPr varScale="1">
        <p:scale>
          <a:sx n="85" d="100"/>
          <a:sy n="85" d="100"/>
        </p:scale>
        <p:origin x="-3744"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976CDC6-0341-4AB1-B059-7E6BF97C5DE6}" type="datetimeFigureOut">
              <a:rPr lang="en-US" smtClean="0"/>
              <a:pPr/>
              <a:t>6/30/2012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8340C09E-F283-4859-B67E-5C994BDB467D}" type="slidenum">
              <a:rPr lang="en-US" smtClean="0"/>
              <a:pPr/>
              <a:t>‹#›</a:t>
            </a:fld>
            <a:endParaRPr lang="en-US"/>
          </a:p>
        </p:txBody>
      </p:sp>
    </p:spTree>
    <p:extLst>
      <p:ext uri="{BB962C8B-B14F-4D97-AF65-F5344CB8AC3E}">
        <p14:creationId xmlns:p14="http://schemas.microsoft.com/office/powerpoint/2010/main" val="3226792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492F985-02B6-42C3-8BC5-1932D3483B3C}" type="datetimeFigureOut">
              <a:rPr lang="en-US" smtClean="0"/>
              <a:pPr/>
              <a:t>6/30/2012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06E08F4-CA23-4CBB-9DF4-9F3249557487}" type="slidenum">
              <a:rPr lang="en-US" smtClean="0"/>
              <a:pPr/>
              <a:t>‹#›</a:t>
            </a:fld>
            <a:endParaRPr lang="en-US"/>
          </a:p>
        </p:txBody>
      </p:sp>
    </p:spTree>
    <p:extLst>
      <p:ext uri="{BB962C8B-B14F-4D97-AF65-F5344CB8AC3E}">
        <p14:creationId xmlns:p14="http://schemas.microsoft.com/office/powerpoint/2010/main" val="3651165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Good afternoon, it’s a pleasure to be here to discuss</a:t>
            </a:r>
            <a:r>
              <a:rPr lang="en-US" baseline="0" dirty="0" smtClean="0"/>
              <a:t> the clinical relevance of biochemical and imaging markers in knee osteoarthritis. Steve just explained how a</a:t>
            </a:r>
            <a:r>
              <a:rPr lang="en-US" dirty="0" smtClean="0"/>
              <a:t>nimal models can have an impact on the clinical setting.</a:t>
            </a:r>
            <a:r>
              <a:rPr lang="en-US" baseline="0" dirty="0" smtClean="0"/>
              <a:t> </a:t>
            </a:r>
          </a:p>
          <a:p>
            <a:endParaRPr lang="en-US" dirty="0" smtClean="0"/>
          </a:p>
          <a:p>
            <a:r>
              <a:rPr lang="en-US" baseline="0" dirty="0" smtClean="0"/>
              <a:t>But, while we have numerous animal models for joint degeneration that have </a:t>
            </a:r>
            <a:r>
              <a:rPr lang="en-US" dirty="0" smtClean="0"/>
              <a:t>helped us understand osteoarthritis we have been unable to translate animal research to successful treatments</a:t>
            </a:r>
            <a:r>
              <a:rPr lang="en-US" baseline="0" dirty="0" smtClean="0"/>
              <a:t> for humans</a:t>
            </a:r>
            <a:r>
              <a:rPr lang="en-US" dirty="0" smtClean="0"/>
              <a:t>. </a:t>
            </a:r>
          </a:p>
          <a:p>
            <a:endParaRPr lang="en-US" baseline="0" dirty="0" smtClean="0"/>
          </a:p>
          <a:p>
            <a:r>
              <a:rPr lang="en-US" baseline="0" dirty="0" smtClean="0"/>
              <a:t>Our incomplete understanding of how to optimally use animal models in osteoarthritis has led many researchers to be </a:t>
            </a:r>
            <a:r>
              <a:rPr lang="en-US" dirty="0" smtClean="0"/>
              <a:t>more dependent on imaging and biochemical</a:t>
            </a:r>
            <a:r>
              <a:rPr lang="en-US" baseline="0" dirty="0" smtClean="0"/>
              <a:t> measures</a:t>
            </a:r>
            <a:r>
              <a:rPr lang="en-US" dirty="0" smtClean="0"/>
              <a:t> in humans to</a:t>
            </a:r>
            <a:r>
              <a:rPr lang="en-US" baseline="0" dirty="0" smtClean="0"/>
              <a:t> help us study osteoarthritis and identify new potential candidate treatments</a:t>
            </a:r>
            <a:r>
              <a:rPr lang="en-US" dirty="0" smtClean="0"/>
              <a:t>.</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within the overall objective for this session I’d like to discuss some of the more common biochemical </a:t>
            </a:r>
            <a:r>
              <a:rPr lang="en-US" baseline="0" dirty="0" smtClean="0"/>
              <a:t>biomarkers and imaging markers that are available, as well as describe what they can tell us about osteoarthritis. </a:t>
            </a:r>
          </a:p>
          <a:p>
            <a:endParaRPr lang="en-US" dirty="0" smtClean="0"/>
          </a:p>
          <a:p>
            <a:r>
              <a:rPr lang="en-US" baseline="0" dirty="0" smtClean="0"/>
              <a:t>While some of these measurements, particularly imaging outcomes, might not seem like basic science they are starting to help us understand how OA develops and progresses. </a:t>
            </a:r>
          </a:p>
          <a:p>
            <a:endParaRPr lang="en-US" dirty="0" smtClean="0"/>
          </a:p>
          <a:p>
            <a:r>
              <a:rPr lang="en-US" baseline="0" dirty="0" smtClean="0"/>
              <a:t>In fact, I‘ll discuss some of the current imaging techniques that are allowing us to explore outcomes that have traditionally been limited to research on animals, cadavers, or excised tissues.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Before</a:t>
            </a:r>
            <a:r>
              <a:rPr lang="en-US" baseline="0" dirty="0" smtClean="0"/>
              <a:t> we get to far I’d like to start off by carefully defining the term biomarkers. Biomarkers are typically objective cellular, biochemical, or molecular measurements of biologic specimens that can be used to detect normal or pathologic processes. </a:t>
            </a:r>
          </a:p>
          <a:p>
            <a:endParaRPr lang="en-US" dirty="0" smtClean="0"/>
          </a:p>
          <a:p>
            <a:r>
              <a:rPr lang="en-US" baseline="0" dirty="0" smtClean="0"/>
              <a:t>It is interesting to note that imaging markers, despite sometimes providing an apparent measure of molecular changes, do not fulfill the classic definition of a biomarker.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2006, the NIH-funded OA Biomarkers Networks proposed the “BIPED” classification system for OA biomarkers. </a:t>
            </a:r>
          </a:p>
          <a:p>
            <a:endParaRPr lang="en-US" dirty="0" smtClean="0"/>
          </a:p>
          <a:p>
            <a:r>
              <a:rPr lang="en-US" dirty="0" smtClean="0"/>
              <a:t>The system indicates that a biomarker may be classified in several categories: burden of disease, investigative, prognostic, efficacy of intervention, and diagnostic. This classification system was recently expanded to include safety of intervention biomarkers. </a:t>
            </a:r>
          </a:p>
        </p:txBody>
      </p:sp>
      <p:sp>
        <p:nvSpPr>
          <p:cNvPr id="4" name="Slide Number Placeholder 3"/>
          <p:cNvSpPr>
            <a:spLocks noGrp="1"/>
          </p:cNvSpPr>
          <p:nvPr>
            <p:ph type="sldNum" sz="quarter" idx="10"/>
          </p:nvPr>
        </p:nvSpPr>
        <p:spPr/>
        <p:txBody>
          <a:bodyPr/>
          <a:lstStyle/>
          <a:p>
            <a:fld id="{506E08F4-CA23-4CBB-9DF4-9F3249557487}" type="slidenum">
              <a:rPr lang="en-US" smtClean="0"/>
              <a:pPr/>
              <a:t>4</a:t>
            </a:fld>
            <a:endParaRPr lang="en-US"/>
          </a:p>
        </p:txBody>
      </p:sp>
    </p:spTree>
    <p:extLst>
      <p:ext uri="{BB962C8B-B14F-4D97-AF65-F5344CB8AC3E}">
        <p14:creationId xmlns:p14="http://schemas.microsoft.com/office/powerpoint/2010/main" val="1234316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closer look at these classifications which may help us conceptualize how biomarkers may play a role in the clinical setting  and in clinical trials. For example, </a:t>
            </a:r>
          </a:p>
          <a:p>
            <a:pPr defTabSz="931774">
              <a:defRPr/>
            </a:pPr>
            <a:r>
              <a:rPr lang="en-US" u="sng" dirty="0" smtClean="0"/>
              <a:t>Diagnostic</a:t>
            </a:r>
            <a:r>
              <a:rPr lang="en-US" dirty="0" smtClean="0"/>
              <a:t> biomarkers are markers that can differentiate whether an individual has disease, or a specific subtype  or phenotype, but may not be able to differentiate between disease severity. </a:t>
            </a:r>
          </a:p>
          <a:p>
            <a:pPr defTabSz="931774">
              <a:defRPr/>
            </a:pPr>
            <a:endParaRPr lang="en-US" dirty="0" smtClean="0"/>
          </a:p>
          <a:p>
            <a:pPr defTabSz="931774">
              <a:defRPr/>
            </a:pPr>
            <a:r>
              <a:rPr lang="en-US" dirty="0" smtClean="0"/>
              <a:t>Instead a biomarker which can define the severity or staging of a disease would be considered a burden of disease biomarker. </a:t>
            </a:r>
          </a:p>
          <a:p>
            <a:pPr defTabSz="931774">
              <a:defRPr/>
            </a:pPr>
            <a:endParaRPr lang="en-US" dirty="0" smtClean="0"/>
          </a:p>
          <a:p>
            <a:pPr defTabSz="931774">
              <a:defRPr/>
            </a:pPr>
            <a:r>
              <a:rPr lang="en-US" dirty="0" smtClean="0"/>
              <a:t>So for example, a biochemical marker that can differentiate between those with and without OA would be considered a diagnostic biomarker but it will only be considered a burden of disease biomarker if it can also differentiate between early- and later-stages of osteoarthritis. </a:t>
            </a:r>
          </a:p>
          <a:p>
            <a:pPr defTabSz="931774">
              <a:defRPr/>
            </a:pPr>
            <a:endParaRPr lang="en-US" dirty="0" smtClean="0"/>
          </a:p>
          <a:p>
            <a:r>
              <a:rPr lang="en-US" u="sng" dirty="0" smtClean="0"/>
              <a:t>Another useful set of biomarkers would be the Prognostic</a:t>
            </a:r>
            <a:r>
              <a:rPr lang="en-US" dirty="0" smtClean="0"/>
              <a:t> biomarkers which can predict incident disease, disease progression, or represents an early response to an intervention that is reflective of a later clinical response. These biomarkers may be very valuable for identifying patients at risk for rapid disease progression or patients likely to respond to a treatment. </a:t>
            </a:r>
          </a:p>
        </p:txBody>
      </p:sp>
      <p:sp>
        <p:nvSpPr>
          <p:cNvPr id="4" name="Slide Number Placeholder 3"/>
          <p:cNvSpPr>
            <a:spLocks noGrp="1"/>
          </p:cNvSpPr>
          <p:nvPr>
            <p:ph type="sldNum" sz="quarter" idx="10"/>
          </p:nvPr>
        </p:nvSpPr>
        <p:spPr/>
        <p:txBody>
          <a:bodyPr/>
          <a:lstStyle/>
          <a:p>
            <a:fld id="{506E08F4-CA23-4CBB-9DF4-9F3249557487}" type="slidenum">
              <a:rPr lang="en-US" smtClean="0"/>
              <a:pPr/>
              <a:t>5</a:t>
            </a:fld>
            <a:endParaRPr lang="en-US"/>
          </a:p>
        </p:txBody>
      </p:sp>
    </p:spTree>
    <p:extLst>
      <p:ext uri="{BB962C8B-B14F-4D97-AF65-F5344CB8AC3E}">
        <p14:creationId xmlns:p14="http://schemas.microsoft.com/office/powerpoint/2010/main" val="1234316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regards to clinical trials there are two other BIPEDS classifications that may be particularly relevant.</a:t>
            </a:r>
          </a:p>
          <a:p>
            <a:endParaRPr lang="en-US" dirty="0" smtClean="0"/>
          </a:p>
          <a:p>
            <a:r>
              <a:rPr lang="en-US" dirty="0" smtClean="0"/>
              <a:t>For example, </a:t>
            </a:r>
            <a:r>
              <a:rPr lang="en-US" u="sng" dirty="0" smtClean="0"/>
              <a:t>Efficacy of intervention</a:t>
            </a:r>
            <a:r>
              <a:rPr lang="en-US" dirty="0" smtClean="0"/>
              <a:t> biomarkers can range from markers of whether a compound is influencing the desired physiologic pathway or they may include surrogate markers that indicate whether the intervention is influencing disease progression.</a:t>
            </a:r>
          </a:p>
          <a:p>
            <a:endParaRPr lang="en-US" dirty="0" smtClean="0"/>
          </a:p>
          <a:p>
            <a:r>
              <a:rPr lang="en-US" dirty="0" smtClean="0"/>
              <a:t>Secondly, </a:t>
            </a:r>
            <a:r>
              <a:rPr lang="en-US" u="sng" dirty="0" smtClean="0"/>
              <a:t>Safety of intervention</a:t>
            </a:r>
            <a:r>
              <a:rPr lang="en-US" dirty="0" smtClean="0"/>
              <a:t> biomarkers can be used to detect toxicity and may represent an important set of biomarkers in preclinical and clinical studies to monitor the health of joint tissues, the rest of the musculoskeletal system, or other organ systems. These biomarkers may include measures of toxicity or increased cartilage degradation.</a:t>
            </a:r>
          </a:p>
          <a:p>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6</a:t>
            </a:fld>
            <a:endParaRPr lang="en-US"/>
          </a:p>
        </p:txBody>
      </p:sp>
    </p:spTree>
    <p:extLst>
      <p:ext uri="{BB962C8B-B14F-4D97-AF65-F5344CB8AC3E}">
        <p14:creationId xmlns:p14="http://schemas.microsoft.com/office/powerpoint/2010/main" val="1234316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we have </a:t>
            </a:r>
            <a:r>
              <a:rPr lang="en-US" u="sng" dirty="0" smtClean="0"/>
              <a:t>Investigative</a:t>
            </a:r>
            <a:r>
              <a:rPr lang="en-US" dirty="0" smtClean="0"/>
              <a:t> biomarkers which are biomarkers that require further research because they do not have enough evidence to be classified in another BIPEDS category but show potential promise.</a:t>
            </a:r>
          </a:p>
          <a:p>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7</a:t>
            </a:fld>
            <a:endParaRPr lang="en-US"/>
          </a:p>
        </p:txBody>
      </p:sp>
    </p:spTree>
    <p:extLst>
      <p:ext uri="{BB962C8B-B14F-4D97-AF65-F5344CB8AC3E}">
        <p14:creationId xmlns:p14="http://schemas.microsoft.com/office/powerpoint/2010/main" val="1234316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we have differentiated</a:t>
            </a:r>
            <a:r>
              <a:rPr lang="en-US" baseline="0" dirty="0" smtClean="0"/>
              <a:t> between biomarkers and imaging markers and discussed ways of classifying biomarkers (and possibly other types of outcome measures) lets take a closer look at biochemical markers.</a:t>
            </a:r>
          </a:p>
          <a:p>
            <a:endParaRPr lang="en-US" dirty="0" smtClean="0"/>
          </a:p>
          <a:p>
            <a:endParaRPr lang="en-US" dirty="0" smtClean="0"/>
          </a:p>
          <a:p>
            <a:r>
              <a:rPr lang="en-US" dirty="0" smtClean="0"/>
              <a:t>Now</a:t>
            </a:r>
            <a:r>
              <a:rPr lang="en-US" baseline="0" dirty="0" smtClean="0"/>
              <a:t> p</a:t>
            </a:r>
            <a:r>
              <a:rPr lang="en-US" dirty="0" smtClean="0"/>
              <a:t>lease, don’t try to read this table. I’m just using it to demonstrate that</a:t>
            </a:r>
            <a:r>
              <a:rPr lang="en-US" baseline="0" dirty="0" smtClean="0"/>
              <a:t> there is a wide range of potential serum and urinary biomarkers but many of them have not been well validated. </a:t>
            </a:r>
          </a:p>
          <a:p>
            <a:endParaRPr lang="en-US" dirty="0" smtClean="0"/>
          </a:p>
          <a:p>
            <a:r>
              <a:rPr lang="en-US" baseline="0" dirty="0" smtClean="0"/>
              <a:t>This list includes measures of degeneration and synthesis of the three major tissues we commonly associate with OA, which are cartilage, bone, and synovium.  </a:t>
            </a:r>
          </a:p>
          <a:p>
            <a:endParaRPr lang="en-US" baseline="0" dirty="0" smtClean="0"/>
          </a:p>
          <a:p>
            <a:pPr defTabSz="931774">
              <a:defRPr/>
            </a:pPr>
            <a:r>
              <a:rPr lang="en-US" dirty="0" smtClean="0"/>
              <a:t>5 minutes at most to this point</a:t>
            </a:r>
          </a:p>
          <a:p>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8</a:t>
            </a:fld>
            <a:endParaRPr lang="en-US"/>
          </a:p>
        </p:txBody>
      </p:sp>
    </p:spTree>
    <p:extLst>
      <p:ext uri="{BB962C8B-B14F-4D97-AF65-F5344CB8AC3E}">
        <p14:creationId xmlns:p14="http://schemas.microsoft.com/office/powerpoint/2010/main" val="969133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helpful</a:t>
            </a:r>
            <a:r>
              <a:rPr lang="en-US" baseline="0" dirty="0" smtClean="0"/>
              <a:t> resource for OA biochemical markers is the OARSI-FDA Initiative’s Biomarkers Working Group recommendations which included 12 biomarkers based on human studies of hip and knee </a:t>
            </a:r>
            <a:r>
              <a:rPr lang="en-US" dirty="0" smtClean="0"/>
              <a:t>osteoarthritis</a:t>
            </a:r>
            <a:r>
              <a:rPr lang="en-US" baseline="0" dirty="0" smtClean="0"/>
              <a:t>. </a:t>
            </a:r>
          </a:p>
          <a:p>
            <a:endParaRPr lang="en-US" dirty="0" smtClean="0"/>
          </a:p>
          <a:p>
            <a:r>
              <a:rPr lang="en-US" baseline="0" dirty="0" smtClean="0"/>
              <a:t>The working group focused on urine and serum measurements which may be more reflective of the whole body burden of osteoarthritis versus joint-specific changes. </a:t>
            </a:r>
          </a:p>
          <a:p>
            <a:endParaRPr lang="en-US" dirty="0" smtClean="0"/>
          </a:p>
          <a:p>
            <a:r>
              <a:rPr lang="en-US" baseline="0" dirty="0" smtClean="0"/>
              <a:t>For more joint-specific changes, synovial fluid analyses may be more appropriate but these were only briefly noted in the working group’s recommendations. </a:t>
            </a:r>
          </a:p>
          <a:p>
            <a:endParaRPr lang="en-US" dirty="0" smtClean="0"/>
          </a:p>
          <a:p>
            <a:r>
              <a:rPr lang="en-US" baseline="0" dirty="0" smtClean="0"/>
              <a:t>Furthermore, the working group excluded cytokines </a:t>
            </a:r>
            <a:r>
              <a:rPr lang="en-US" baseline="0" dirty="0" smtClean="0"/>
              <a:t>and chemokines</a:t>
            </a:r>
            <a:r>
              <a:rPr lang="en-US" baseline="0" dirty="0" smtClean="0"/>
              <a:t>, which may be valuable biomarkers of cell signaling associated with OA. </a:t>
            </a:r>
          </a:p>
          <a:p>
            <a:endParaRPr lang="en-US" dirty="0" smtClean="0"/>
          </a:p>
          <a:p>
            <a:r>
              <a:rPr lang="en-US" baseline="0" dirty="0" smtClean="0"/>
              <a:t>Despite these limitations, the recommendations can be helpful for assessing where we are at with osteoarthritis biomarkers.</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9</a:t>
            </a:fld>
            <a:endParaRPr lang="en-US"/>
          </a:p>
        </p:txBody>
      </p:sp>
    </p:spTree>
    <p:extLst>
      <p:ext uri="{BB962C8B-B14F-4D97-AF65-F5344CB8AC3E}">
        <p14:creationId xmlns:p14="http://schemas.microsoft.com/office/powerpoint/2010/main" val="1174172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not going to discuss the specific</a:t>
            </a:r>
            <a:r>
              <a:rPr lang="en-US" baseline="0" dirty="0" smtClean="0"/>
              <a:t> outcome measures included in the recommended panel</a:t>
            </a:r>
            <a:r>
              <a:rPr lang="en-US" dirty="0" smtClean="0"/>
              <a:t> </a:t>
            </a:r>
            <a:r>
              <a:rPr lang="en-US" baseline="0" dirty="0" smtClean="0"/>
              <a:t>but I think it’s important to note that the working group recommended a panel that assesses various aspects of osteoarthritis; including tissue synthesis and degeneration from various tissues.</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10</a:t>
            </a:fld>
            <a:endParaRPr lang="en-US"/>
          </a:p>
        </p:txBody>
      </p:sp>
    </p:spTree>
    <p:extLst>
      <p:ext uri="{BB962C8B-B14F-4D97-AF65-F5344CB8AC3E}">
        <p14:creationId xmlns:p14="http://schemas.microsoft.com/office/powerpoint/2010/main" val="2709054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Unfortunately, only two of</a:t>
            </a:r>
            <a:r>
              <a:rPr lang="en-US" baseline="0" dirty="0" smtClean="0"/>
              <a:t> the 12 biomarkers were recognized by the working group as being valid. The first is urinary CTX-2 which is from mineralized and </a:t>
            </a:r>
            <a:r>
              <a:rPr lang="en-US" baseline="0" dirty="0" err="1" smtClean="0"/>
              <a:t>nonmineralized</a:t>
            </a:r>
            <a:r>
              <a:rPr lang="en-US" baseline="0" dirty="0" smtClean="0"/>
              <a:t> cartilage as well as bone. CTX-2 is associated with type II collagen degradation, cartilage ossification, as well as osteophytes. Based on the BIPEDS classifications, the working group felt that urinary CTX-II could be classified as a burden of disease, prognostic, efficacy of intervention, and diagnostic biomarker for hip </a:t>
            </a:r>
            <a:r>
              <a:rPr lang="en-US" baseline="0" dirty="0" smtClean="0"/>
              <a:t>and knee </a:t>
            </a:r>
            <a:r>
              <a:rPr lang="en-US" baseline="0" dirty="0" smtClean="0"/>
              <a:t>OA. </a:t>
            </a:r>
          </a:p>
          <a:p>
            <a:endParaRPr lang="en-US" baseline="0" dirty="0" smtClean="0"/>
          </a:p>
          <a:p>
            <a:r>
              <a:rPr lang="en-US" sz="1000" dirty="0" smtClean="0"/>
              <a:t>Figure 1 Schematic localization of epitopes in type II procollagen. Amino acid numbering and sequence data are taken from </a:t>
            </a:r>
            <a:r>
              <a:rPr lang="en-US" sz="1000" dirty="0" err="1" smtClean="0"/>
              <a:t>SwissProt</a:t>
            </a:r>
            <a:r>
              <a:rPr lang="en-US" sz="1000" dirty="0" smtClean="0"/>
              <a:t> accession number P02458. Initial cleavage of procollagen by collagenases generates two fragments that are, respectively, ¾ and ¼ the size of the procollagen molecule. The C-terminal </a:t>
            </a:r>
            <a:r>
              <a:rPr lang="en-US" sz="1000" dirty="0" err="1" smtClean="0"/>
              <a:t>neoepitope</a:t>
            </a:r>
            <a:r>
              <a:rPr lang="en-US" sz="1000" dirty="0" smtClean="0"/>
              <a:t> of the ¾ fragment can be detected by two assays: the COL2–¾C (short) antibody used in the C1,2C assay recognizes type I and type II collagen on the basis of sequence homology; and the COL2–¾C (long mono) antibody used in the C2C assay recognizes type II collagen only. Two assays recognize a peptide of nine amino acids (</a:t>
            </a:r>
            <a:r>
              <a:rPr lang="en-US" sz="1000" dirty="0" err="1" smtClean="0"/>
              <a:t>Coll</a:t>
            </a:r>
            <a:r>
              <a:rPr lang="en-US" sz="1000" dirty="0" smtClean="0"/>
              <a:t> 2-1) or its nitrated form (</a:t>
            </a:r>
            <a:r>
              <a:rPr lang="en-US" sz="1000" dirty="0" err="1" smtClean="0"/>
              <a:t>Coll</a:t>
            </a:r>
            <a:r>
              <a:rPr lang="en-US" sz="1000" dirty="0" smtClean="0"/>
              <a:t> 2-1 NO2). The HELIX-II assay recognizes a </a:t>
            </a:r>
            <a:r>
              <a:rPr lang="en-US" sz="1000" dirty="0" err="1" smtClean="0"/>
              <a:t>neoepitope</a:t>
            </a:r>
            <a:r>
              <a:rPr lang="en-US" sz="1000" dirty="0" smtClean="0"/>
              <a:t> specific to type II collagen. In the C-telopeptide, the CTX-II assay recognizes a peptide of six amino acids. Type II collagen is synthesized as a procollagen molecule, with N-</a:t>
            </a:r>
            <a:r>
              <a:rPr lang="en-US" sz="1000" dirty="0" err="1" smtClean="0"/>
              <a:t>propeptides</a:t>
            </a:r>
            <a:r>
              <a:rPr lang="en-US" sz="1000" dirty="0" smtClean="0"/>
              <a:t> and C-</a:t>
            </a:r>
            <a:r>
              <a:rPr lang="en-US" sz="1000" dirty="0" err="1" smtClean="0"/>
              <a:t>propeptides</a:t>
            </a:r>
            <a:r>
              <a:rPr lang="en-US" sz="1000" dirty="0" smtClean="0"/>
              <a:t> at each end. It is produced in two isoforms by alternative RNA splicing. One form (</a:t>
            </a:r>
            <a:r>
              <a:rPr lang="en-US" sz="1000" dirty="0" err="1" smtClean="0"/>
              <a:t>PIIANP</a:t>
            </a:r>
            <a:r>
              <a:rPr lang="en-US" sz="1000" dirty="0" smtClean="0"/>
              <a:t>) includes, and the other form (</a:t>
            </a:r>
            <a:r>
              <a:rPr lang="en-US" sz="1000" dirty="0" err="1" smtClean="0"/>
              <a:t>PIINP</a:t>
            </a:r>
            <a:r>
              <a:rPr lang="en-US" sz="1000" dirty="0" smtClean="0"/>
              <a:t>) excludes, a 69-amino-acid globular domain in the N-</a:t>
            </a:r>
            <a:r>
              <a:rPr lang="en-US" sz="1000" dirty="0" err="1" smtClean="0"/>
              <a:t>propeptide</a:t>
            </a:r>
            <a:r>
              <a:rPr lang="en-US" sz="1000" dirty="0" smtClean="0"/>
              <a:t> that is encoded by exon 2. During synthesis, these </a:t>
            </a:r>
            <a:r>
              <a:rPr lang="en-US" sz="1000" dirty="0" err="1" smtClean="0"/>
              <a:t>propeptides</a:t>
            </a:r>
            <a:r>
              <a:rPr lang="en-US" sz="1000" dirty="0" smtClean="0"/>
              <a:t> are removed by specific proteases before the mature molecules are incorporated into fibrils. The C-</a:t>
            </a:r>
            <a:r>
              <a:rPr lang="en-US" sz="1000" dirty="0" err="1" smtClean="0"/>
              <a:t>propeptide</a:t>
            </a:r>
            <a:r>
              <a:rPr lang="en-US" sz="1000" dirty="0" smtClean="0"/>
              <a:t> can be detected by a </a:t>
            </a:r>
            <a:r>
              <a:rPr lang="en-US" sz="1000" dirty="0" err="1" smtClean="0"/>
              <a:t>PIICP</a:t>
            </a:r>
            <a:r>
              <a:rPr lang="en-US" sz="1000" dirty="0" smtClean="0"/>
              <a:t> assay. Two assays that recognize </a:t>
            </a:r>
            <a:r>
              <a:rPr lang="en-US" sz="1000" dirty="0" err="1" smtClean="0"/>
              <a:t>PIIANP</a:t>
            </a:r>
            <a:r>
              <a:rPr lang="en-US" sz="1000" dirty="0" smtClean="0"/>
              <a:t> and total </a:t>
            </a:r>
            <a:r>
              <a:rPr lang="en-US" sz="1000" dirty="0" err="1" smtClean="0"/>
              <a:t>PIINP</a:t>
            </a:r>
            <a:r>
              <a:rPr lang="en-US" sz="1000" dirty="0" smtClean="0"/>
              <a:t>, respectively, have been developed. Abbreviations: CTX-II, C-terminal cross-linked telopeptide of type II collagen; HELIX-II, helical type II collagen; </a:t>
            </a:r>
            <a:r>
              <a:rPr lang="en-US" sz="1000" dirty="0" err="1" smtClean="0"/>
              <a:t>PIIANP</a:t>
            </a:r>
            <a:r>
              <a:rPr lang="en-US" sz="1000" dirty="0" smtClean="0"/>
              <a:t>, collagen type IIA N-</a:t>
            </a:r>
            <a:r>
              <a:rPr lang="en-US" sz="1000" dirty="0" err="1" smtClean="0"/>
              <a:t>propeptide</a:t>
            </a:r>
            <a:r>
              <a:rPr lang="en-US" sz="1000" dirty="0" smtClean="0"/>
              <a:t>; </a:t>
            </a:r>
            <a:r>
              <a:rPr lang="en-US" sz="1000" dirty="0" err="1" smtClean="0"/>
              <a:t>PIINP</a:t>
            </a:r>
            <a:r>
              <a:rPr lang="en-US" sz="1000" dirty="0" smtClean="0"/>
              <a:t>, collagen type II N-</a:t>
            </a:r>
            <a:r>
              <a:rPr lang="en-US" sz="1000" dirty="0" err="1" smtClean="0"/>
              <a:t>propeptide</a:t>
            </a:r>
            <a:r>
              <a:rPr lang="en-US" sz="1000" dirty="0" smtClean="0"/>
              <a:t>; </a:t>
            </a:r>
            <a:r>
              <a:rPr lang="en-US" sz="1000" dirty="0" err="1" smtClean="0"/>
              <a:t>PIICP</a:t>
            </a:r>
            <a:r>
              <a:rPr lang="en-US" sz="1000" dirty="0" smtClean="0"/>
              <a:t>, procollagen type II C-terminal </a:t>
            </a:r>
            <a:r>
              <a:rPr lang="en-US" sz="1000" dirty="0" err="1" smtClean="0"/>
              <a:t>propeptide</a:t>
            </a:r>
            <a:r>
              <a:rPr lang="en-US" sz="1000" dirty="0" smtClean="0"/>
              <a:t>.</a:t>
            </a:r>
            <a:endParaRPr lang="en-US" sz="10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11</a:t>
            </a:fld>
            <a:endParaRPr lang="en-US"/>
          </a:p>
        </p:txBody>
      </p:sp>
    </p:spTree>
    <p:extLst>
      <p:ext uri="{BB962C8B-B14F-4D97-AF65-F5344CB8AC3E}">
        <p14:creationId xmlns:p14="http://schemas.microsoft.com/office/powerpoint/2010/main" val="381866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second valid biomarker is serum matrix metalloproteinase-3, which is an enzyme associated with joint tissue degradation and inflammation. </a:t>
            </a:r>
          </a:p>
          <a:p>
            <a:endParaRPr lang="en-US" dirty="0" smtClean="0"/>
          </a:p>
          <a:p>
            <a:r>
              <a:rPr lang="en-US" baseline="0" dirty="0" smtClean="0"/>
              <a:t>MMP-3 was classified as a valid marker of intervention efficacy for knee OA. </a:t>
            </a:r>
          </a:p>
          <a:p>
            <a:endParaRPr lang="en-US" dirty="0" smtClean="0"/>
          </a:p>
          <a:p>
            <a:r>
              <a:rPr lang="en-US" baseline="0" dirty="0" smtClean="0"/>
              <a:t>These recommendations highlight the amount of research that is still needed to validate OA biochemical biomarkers for knee and hip </a:t>
            </a:r>
            <a:r>
              <a:rPr lang="en-US" dirty="0" smtClean="0"/>
              <a:t>osteoarthritis </a:t>
            </a:r>
            <a:r>
              <a:rPr lang="en-US" baseline="0" dirty="0" smtClean="0"/>
              <a:t>let alone other joints.</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12</a:t>
            </a:fld>
            <a:endParaRPr lang="en-US"/>
          </a:p>
        </p:txBody>
      </p:sp>
    </p:spTree>
    <p:extLst>
      <p:ext uri="{BB962C8B-B14F-4D97-AF65-F5344CB8AC3E}">
        <p14:creationId xmlns:p14="http://schemas.microsoft.com/office/powerpoint/2010/main" val="3818664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the working group recognized two biomarkers</a:t>
            </a:r>
            <a:r>
              <a:rPr lang="en-US" baseline="0" dirty="0" smtClean="0"/>
              <a:t> as being validated I think there is a third that is likely to gain status as a valid diagnostic biomarker and that would be serum COMP, which is a noncollagen biomarker of cartilage degradation present in articular cartilage and other soft tissues. </a:t>
            </a:r>
          </a:p>
          <a:p>
            <a:endParaRPr lang="en-US" dirty="0" smtClean="0"/>
          </a:p>
          <a:p>
            <a:r>
              <a:rPr lang="en-US" baseline="0" dirty="0" smtClean="0"/>
              <a:t>Two recent systematic reviews demonstrate that there is preliminary evidence that serum COMP could be a potential valid diagnostic marker for knee osteoarthritis but more research will be needed to confirm this status.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13</a:t>
            </a:fld>
            <a:endParaRPr lang="en-US"/>
          </a:p>
        </p:txBody>
      </p:sp>
    </p:spTree>
    <p:extLst>
      <p:ext uri="{BB962C8B-B14F-4D97-AF65-F5344CB8AC3E}">
        <p14:creationId xmlns:p14="http://schemas.microsoft.com/office/powerpoint/2010/main" val="1791051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I</a:t>
            </a:r>
            <a:r>
              <a:rPr lang="en-US" baseline="0" dirty="0" smtClean="0"/>
              <a:t> noted earlier, the working group omitted cytokines, chemokines, neuropeptides, and many other types of proteins that may be relevant to osteoarthritis. </a:t>
            </a:r>
          </a:p>
          <a:p>
            <a:endParaRPr lang="en-US" dirty="0" smtClean="0"/>
          </a:p>
          <a:p>
            <a:r>
              <a:rPr lang="en-US" baseline="0" dirty="0" smtClean="0"/>
              <a:t>While these biomarkers are often omitted from discussion as OA biomarkers they warrant more attention. </a:t>
            </a:r>
          </a:p>
          <a:p>
            <a:endParaRPr lang="en-US" dirty="0" smtClean="0"/>
          </a:p>
          <a:p>
            <a:r>
              <a:rPr lang="en-US" baseline="0" dirty="0" smtClean="0"/>
              <a:t>These biomarkers can be valuable when assessing questions regarding mechanisms and pathways related to osteoarthritis and interventions. </a:t>
            </a:r>
          </a:p>
          <a:p>
            <a:endParaRPr lang="en-US" dirty="0" smtClean="0"/>
          </a:p>
          <a:p>
            <a:r>
              <a:rPr lang="en-US" baseline="0" dirty="0" smtClean="0"/>
              <a:t>But it is important to note that within the BIPEDS classifications these biomarkers require more validation.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Despite the lack of data, biomarkers</a:t>
            </a:r>
            <a:r>
              <a:rPr lang="en-US" baseline="0" dirty="0" smtClean="0"/>
              <a:t> that assess inflammation may provide important insights. </a:t>
            </a:r>
          </a:p>
          <a:p>
            <a:endParaRPr lang="en-US" dirty="0" smtClean="0"/>
          </a:p>
          <a:p>
            <a:r>
              <a:rPr lang="en-US" baseline="0" dirty="0" smtClean="0"/>
              <a:t>One good example is c-reactive protein, or CRP, which is an acute phase protein produced by the liver and is a biomarker of systemic inflammation. </a:t>
            </a:r>
          </a:p>
          <a:p>
            <a:endParaRPr lang="en-US" dirty="0" smtClean="0"/>
          </a:p>
          <a:p>
            <a:r>
              <a:rPr lang="en-US" baseline="0" dirty="0" smtClean="0"/>
              <a:t>When measured with high sensitivity assays, serum CRP levels are associated with joint symptom severity and changes in joint symptoms but not radiographic severity. </a:t>
            </a:r>
          </a:p>
          <a:p>
            <a:endParaRPr lang="en-US" dirty="0" smtClean="0"/>
          </a:p>
          <a:p>
            <a:r>
              <a:rPr lang="en-US" baseline="0" dirty="0" smtClean="0"/>
              <a:t>If additional studies can verify these findings then this would indicate inflammatory biomarkers may warrant BIPEDS classification.</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So far we’ve discussed</a:t>
            </a:r>
            <a:r>
              <a:rPr lang="en-US" baseline="0" dirty="0" smtClean="0"/>
              <a:t> how the </a:t>
            </a:r>
            <a:r>
              <a:rPr lang="en-US" baseline="0" dirty="0" err="1" smtClean="0"/>
              <a:t>OARSI</a:t>
            </a:r>
            <a:r>
              <a:rPr lang="en-US" baseline="0" dirty="0" smtClean="0"/>
              <a:t>-FDA Initiative’s Biomarkers Working Group recommended a diverse panel of OA biomarkers to assess synthesis and degeneration of various tissues and that other biomarkers, for example inflammatory biomarkers, may have clinical utility in assessing disease status, prognosis, and response to treatments. I think it is important to keep in mind that most of the biomarkers we’ve discussed so far have been from the serum or urine which means that while they may relate to disease severity of a specific joint there is always the potential for other joints to be contributing to the serum or urine concentrations. </a:t>
            </a:r>
          </a:p>
          <a:p>
            <a:pPr defTabSz="931774">
              <a:defRPr/>
            </a:pPr>
            <a:endParaRPr lang="en-US" dirty="0" smtClean="0"/>
          </a:p>
          <a:p>
            <a:pPr defTabSz="931774">
              <a:defRPr/>
            </a:pPr>
            <a:r>
              <a:rPr lang="en-US" baseline="0" dirty="0" smtClean="0"/>
              <a:t>If we want a truly local assessment then measuring the biomarkers from intra-articular sources, like synovial fluid, may be the optimal approach. Historically, it has been a challenge to collect synovial fluid samples from </a:t>
            </a:r>
            <a:r>
              <a:rPr lang="en-US" baseline="0" dirty="0" err="1" smtClean="0"/>
              <a:t>noneffused</a:t>
            </a:r>
            <a:r>
              <a:rPr lang="en-US" baseline="0" dirty="0" smtClean="0"/>
              <a:t> joints but over the past few years the group I’ve work with at Temple University and Dr. Kraus’ group at Duke University have demonstrated the feasibility of saline-assisted aspirations. At the end of the day, the clinician and researcher will need to make the decision about whether they are interested in systemic measures or local measures of OA. </a:t>
            </a:r>
          </a:p>
          <a:p>
            <a:pPr defTabSz="931774">
              <a:defRPr/>
            </a:pPr>
            <a:endParaRPr lang="en-US" dirty="0" smtClean="0"/>
          </a:p>
          <a:p>
            <a:pPr defTabSz="931774">
              <a:defRPr/>
            </a:pPr>
            <a:r>
              <a:rPr lang="en-US" baseline="0" dirty="0" smtClean="0"/>
              <a:t>For example,  </a:t>
            </a:r>
            <a:r>
              <a:rPr lang="en-US" dirty="0" smtClean="0"/>
              <a:t>it may be ideal to assess local biomarkers in a clinical trial for </a:t>
            </a:r>
            <a:r>
              <a:rPr lang="en-US" dirty="0" smtClean="0"/>
              <a:t>intra-articular </a:t>
            </a:r>
            <a:r>
              <a:rPr lang="en-US" dirty="0" smtClean="0"/>
              <a:t>injections.</a:t>
            </a:r>
            <a:r>
              <a:rPr lang="en-US" baseline="0" dirty="0" smtClean="0"/>
              <a:t> While in contrast, if we are testing a systemic intervention, like an oral NSAID, then </a:t>
            </a:r>
            <a:r>
              <a:rPr lang="en-US" dirty="0" smtClean="0"/>
              <a:t>we may want to evaluate the whole-body burden of OA in which case systemic markers may be more appropriate.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16</a:t>
            </a:fld>
            <a:endParaRPr lang="en-US"/>
          </a:p>
        </p:txBody>
      </p:sp>
    </p:spTree>
    <p:extLst>
      <p:ext uri="{BB962C8B-B14F-4D97-AF65-F5344CB8AC3E}">
        <p14:creationId xmlns:p14="http://schemas.microsoft.com/office/powerpoint/2010/main" val="746434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I think we may still be wondering about the main goal of this session…where’s the clinical relevance? </a:t>
            </a:r>
          </a:p>
          <a:p>
            <a:endParaRPr lang="en-US" baseline="0" dirty="0" smtClean="0"/>
          </a:p>
          <a:p>
            <a:r>
              <a:rPr lang="en-US" baseline="0" dirty="0" smtClean="0"/>
              <a:t>I think the BIPEDS classification highlights one aspect of how these biomarkers will influence clinical practice. Imagine a scenario, where one of our patients that suffered an ACL injury comes in for re-evaluation and the physician orders an OA biomarker panel to determine if the patient has developed pre-radiographic osteoarthritis, whether they are at risk for rapidly progressing over the next few years, and if so, which treatment might they </a:t>
            </a:r>
            <a:r>
              <a:rPr lang="en-US" baseline="0" dirty="0" smtClean="0"/>
              <a:t>respond </a:t>
            </a:r>
            <a:r>
              <a:rPr lang="en-US" baseline="0" dirty="0" smtClean="0"/>
              <a:t>best to. Is this science fantasy, perhaps, but it is reasonable to think that this could be in our future. </a:t>
            </a:r>
          </a:p>
          <a:p>
            <a:endParaRPr lang="en-US" dirty="0" smtClean="0"/>
          </a:p>
          <a:p>
            <a:r>
              <a:rPr lang="en-US" baseline="0" dirty="0" smtClean="0"/>
              <a:t>But in the present day, these biomarkers are helping us better understand osteoarthritis. For example, it is increasingly being recognized that low-grade inflammation is common in osteoarthritis and there may be phenotypes or subsets where inflammation is more relevant. Finally, the biomarkers that are altered in OA may signal potential therapeutic targets. Overall, I think OA biomarker research holds a lot of potential and remains understudied; although this is starting to change.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17</a:t>
            </a:fld>
            <a:endParaRPr lang="en-US"/>
          </a:p>
        </p:txBody>
      </p:sp>
    </p:spTree>
    <p:extLst>
      <p:ext uri="{BB962C8B-B14F-4D97-AF65-F5344CB8AC3E}">
        <p14:creationId xmlns:p14="http://schemas.microsoft.com/office/powerpoint/2010/main" val="2567204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we’ve been discussing OA</a:t>
            </a:r>
            <a:r>
              <a:rPr lang="en-US" baseline="0" dirty="0" smtClean="0"/>
              <a:t> biomarkers thus far, but by far, imaging outcomes remain the dominant method of assessing osteoarthritis and so next I’d like to discuss some of the more common imaging outcomes that are available and how they may be clinically relevant.</a:t>
            </a:r>
          </a:p>
          <a:p>
            <a:endParaRPr lang="en-US" baseline="0" dirty="0" smtClean="0"/>
          </a:p>
          <a:p>
            <a:r>
              <a:rPr lang="en-US" dirty="0" smtClean="0"/>
              <a:t>For example, radiographs</a:t>
            </a:r>
            <a:r>
              <a:rPr lang="en-US" baseline="0" dirty="0" smtClean="0"/>
              <a:t> remain the gold-standard for assessing osteoarthritis and typically involve semi-quantitative scoring, quantitative joint space width assessments, and fractal </a:t>
            </a:r>
            <a:r>
              <a:rPr lang="en-US" baseline="0" dirty="0" smtClean="0"/>
              <a:t>signature analyses</a:t>
            </a:r>
            <a:r>
              <a:rPr lang="en-US" baseline="0" dirty="0" smtClean="0"/>
              <a:t>.</a:t>
            </a:r>
          </a:p>
          <a:p>
            <a:endParaRPr lang="en-US" baseline="0" dirty="0" smtClean="0"/>
          </a:p>
          <a:p>
            <a:r>
              <a:rPr lang="en-US" baseline="0" dirty="0" smtClean="0"/>
              <a:t>13- min</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semiquantitative</a:t>
            </a:r>
            <a:r>
              <a:rPr lang="en-US" baseline="0" dirty="0" smtClean="0"/>
              <a:t> outcomes, one of the most established is the </a:t>
            </a:r>
            <a:r>
              <a:rPr lang="en-US" dirty="0" err="1" smtClean="0"/>
              <a:t>Kellgren</a:t>
            </a:r>
            <a:r>
              <a:rPr lang="en-US" dirty="0" smtClean="0"/>
              <a:t>-Lawrence</a:t>
            </a:r>
            <a:r>
              <a:rPr lang="en-US" baseline="0" dirty="0" smtClean="0"/>
              <a:t> scoring system which has been around since the 1950s and defines radiographic severity based on osteophytes, joint space narrowing, sclerosis, and sometimes bone shape deformities. While this is a convenient whole joint assessment it doesn’t address individual features of OA. </a:t>
            </a:r>
          </a:p>
          <a:p>
            <a:endParaRPr lang="en-US" dirty="0" smtClean="0"/>
          </a:p>
          <a:p>
            <a:r>
              <a:rPr lang="en-US" baseline="0" dirty="0" smtClean="0"/>
              <a:t>To address individual radiographic features it can be helpful to use the OARSI atlas, for which the latest version was released in 2007. The OARSI atlas provides a method to separately assess features like joint space narrowing or osteophytes. While this is a commonly used method to assess specific types of structural changes, </a:t>
            </a:r>
            <a:r>
              <a:rPr lang="en-US" baseline="0" dirty="0" err="1" smtClean="0"/>
              <a:t>Felson</a:t>
            </a:r>
            <a:r>
              <a:rPr lang="en-US" baseline="0" dirty="0" smtClean="0"/>
              <a:t> et al recently proposed within grade changes and this </a:t>
            </a:r>
            <a:r>
              <a:rPr lang="en-US" baseline="0" dirty="0" smtClean="0"/>
              <a:t>scoring approach </a:t>
            </a:r>
            <a:r>
              <a:rPr lang="en-US" baseline="0" dirty="0" smtClean="0"/>
              <a:t>has been adopted by two large cohort studies. </a:t>
            </a:r>
          </a:p>
          <a:p>
            <a:endParaRPr lang="en-US" dirty="0" smtClean="0"/>
          </a:p>
          <a:p>
            <a:r>
              <a:rPr lang="en-US" baseline="0" dirty="0" smtClean="0"/>
              <a:t>All of these methods offer convenient assessments of radiographic severity but they may be susceptible to misclassification between scores and not as sensitive to change as quantitative assessments.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an alternative to the traditional semiquantitative</a:t>
            </a:r>
            <a:r>
              <a:rPr lang="en-US" baseline="0" dirty="0" smtClean="0"/>
              <a:t> methods of assessing radiographic severity some people opt to measure the joint space width at the narrowest region of the joint space or at fixed locations across the joint. </a:t>
            </a:r>
          </a:p>
          <a:p>
            <a:endParaRPr lang="en-US" dirty="0" smtClean="0"/>
          </a:p>
          <a:p>
            <a:r>
              <a:rPr lang="en-US" baseline="0" dirty="0" smtClean="0"/>
              <a:t>These methods offer a more sensitive assessment of joint space change compared to semiquantitative scoring but may be more prone to </a:t>
            </a:r>
            <a:r>
              <a:rPr lang="en-US" baseline="0" dirty="0" smtClean="0"/>
              <a:t>measurement error</a:t>
            </a:r>
            <a:r>
              <a:rPr lang="en-US" baseline="0" dirty="0" smtClean="0"/>
              <a:t>. </a:t>
            </a:r>
          </a:p>
          <a:p>
            <a:endParaRPr lang="en-US" dirty="0" smtClean="0"/>
          </a:p>
          <a:p>
            <a:r>
              <a:rPr lang="en-US" baseline="0" dirty="0" smtClean="0"/>
              <a:t>Therefore, a lingering question is whether one method is truly superior to  the other.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 we are about to discuss an</a:t>
            </a:r>
            <a:r>
              <a:rPr lang="en-US" baseline="0" dirty="0" smtClean="0"/>
              <a:t> array of other imaging outcomes it is important to note that joint space narrowing remains the primary outcome for clinical trials according to the FDA. </a:t>
            </a:r>
          </a:p>
          <a:p>
            <a:endParaRPr lang="en-US" dirty="0" smtClean="0"/>
          </a:p>
          <a:p>
            <a:r>
              <a:rPr lang="en-US" baseline="0" dirty="0" smtClean="0"/>
              <a:t>Furthermore, radiographic assessments remain the clinical standard. </a:t>
            </a:r>
          </a:p>
          <a:p>
            <a:endParaRPr lang="en-US" dirty="0" smtClean="0"/>
          </a:p>
          <a:p>
            <a:r>
              <a:rPr lang="en-US" baseline="0" dirty="0" smtClean="0"/>
              <a:t>However, particularly in the sports medicine population, these outcomes may not be optimal because there may be significant changes occurring in the joint before radiographic evidence emerges. </a:t>
            </a:r>
          </a:p>
          <a:p>
            <a:endParaRPr lang="en-US" dirty="0" smtClean="0"/>
          </a:p>
          <a:p>
            <a:r>
              <a:rPr lang="en-US" baseline="0" dirty="0" smtClean="0"/>
              <a:t>In this respect, there are other outcome measures that may have the potential to monitor early structural changes, provide important insights into </a:t>
            </a:r>
            <a:r>
              <a:rPr lang="en-US" dirty="0" smtClean="0"/>
              <a:t>osteoarthritis</a:t>
            </a:r>
            <a:r>
              <a:rPr lang="en-US" baseline="0" dirty="0" smtClean="0"/>
              <a:t>, become an FDA recommended outcome measure, or appear in the clinical setting.</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of </a:t>
            </a:r>
            <a:r>
              <a:rPr lang="en-US" dirty="0" smtClean="0"/>
              <a:t>these outcomes </a:t>
            </a:r>
            <a:r>
              <a:rPr lang="en-US" dirty="0" smtClean="0"/>
              <a:t>that might be sensitive to early changes in osteoarthritis is fractal</a:t>
            </a:r>
            <a:r>
              <a:rPr lang="en-US" baseline="0" dirty="0" smtClean="0"/>
              <a:t> signal analysis of radiographs. </a:t>
            </a:r>
          </a:p>
          <a:p>
            <a:endParaRPr lang="en-US" dirty="0" smtClean="0"/>
          </a:p>
          <a:p>
            <a:r>
              <a:rPr lang="en-US" baseline="0" dirty="0" smtClean="0"/>
              <a:t>Fractal </a:t>
            </a:r>
            <a:r>
              <a:rPr lang="en-US" baseline="0" dirty="0" smtClean="0"/>
              <a:t>signature analysis </a:t>
            </a:r>
            <a:r>
              <a:rPr lang="en-US" baseline="0" dirty="0" smtClean="0"/>
              <a:t>measures the texture of bone, which might represent changes in the bone’s trabecular structure but more research is needed to verify this hypothesis. </a:t>
            </a:r>
          </a:p>
          <a:p>
            <a:endParaRPr lang="en-US" dirty="0" smtClean="0"/>
          </a:p>
          <a:p>
            <a:r>
              <a:rPr lang="en-US" baseline="0" dirty="0" smtClean="0"/>
              <a:t>Regardless, it has been suggested that fractal </a:t>
            </a:r>
            <a:r>
              <a:rPr lang="en-US" baseline="0" dirty="0" smtClean="0"/>
              <a:t>signature analysis </a:t>
            </a:r>
            <a:r>
              <a:rPr lang="en-US" baseline="0" dirty="0" smtClean="0"/>
              <a:t>may predict joint space narrowing among knees with and without radiographic </a:t>
            </a:r>
            <a:r>
              <a:rPr lang="en-US" dirty="0" smtClean="0"/>
              <a:t>osteoarthritis</a:t>
            </a:r>
            <a:r>
              <a:rPr lang="en-US" baseline="0" dirty="0" smtClean="0"/>
              <a:t>. </a:t>
            </a:r>
          </a:p>
          <a:p>
            <a:endParaRPr lang="en-US" dirty="0" smtClean="0"/>
          </a:p>
          <a:p>
            <a:r>
              <a:rPr lang="en-US" baseline="0" dirty="0" smtClean="0"/>
              <a:t>If these findings hold up then this could be a cost-effective method of evaluating early OA </a:t>
            </a:r>
            <a:r>
              <a:rPr lang="en-US" baseline="0" dirty="0" smtClean="0"/>
              <a:t>and the </a:t>
            </a:r>
            <a:r>
              <a:rPr lang="en-US" baseline="0" dirty="0" smtClean="0"/>
              <a:t>risk of </a:t>
            </a:r>
            <a:r>
              <a:rPr lang="en-US" baseline="0" dirty="0" smtClean="0"/>
              <a:t>OA progression</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Similar</a:t>
            </a:r>
            <a:r>
              <a:rPr lang="en-US" baseline="0" dirty="0" smtClean="0"/>
              <a:t> to fractal signature analysis of radiographs, analyses of bone mineral density from knee DEXA scans may be a cost effective method of assessing knee osteoarthritis. </a:t>
            </a:r>
          </a:p>
          <a:p>
            <a:endParaRPr lang="en-US" dirty="0" smtClean="0"/>
          </a:p>
          <a:p>
            <a:r>
              <a:rPr lang="en-US" baseline="0" dirty="0" smtClean="0"/>
              <a:t>When bone mineral density is examined as a ratio of medial-versus-lateral </a:t>
            </a:r>
            <a:r>
              <a:rPr lang="en-US" baseline="0" dirty="0" smtClean="0"/>
              <a:t>proximal tibia </a:t>
            </a:r>
            <a:r>
              <a:rPr lang="en-US" baseline="0" dirty="0" smtClean="0"/>
              <a:t>it is associated with radiographic disease severity and may predict disease progression.</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 radiographs and DEXA scans may be imaging outcomes that can be easily deployed</a:t>
            </a:r>
            <a:r>
              <a:rPr lang="en-US" baseline="0" dirty="0" smtClean="0"/>
              <a:t> in the clinical setting, MRI has been embraced in osteoarthritis research and has influenced our understanding of osteoarthritis and many MR-based outcomes may eventually be included as an accepted outcome for clinical trials. In fact, several clinical trials are already assessing the influence of interventions on MRI measured cartilage and bone changes. </a:t>
            </a:r>
          </a:p>
          <a:p>
            <a:endParaRPr lang="en-US" dirty="0" smtClean="0"/>
          </a:p>
          <a:p>
            <a:r>
              <a:rPr lang="en-US" baseline="0" dirty="0" smtClean="0"/>
              <a:t>When we discuss MRI-based outcomes its important to keep in mind that we have assessments of macroscopic changes, for example, cartilage loss or meniscal damage; and microscopic outcomes, for example, changes in cartilage composition. I’ll start by briefly discussing the assessments of macroscopic changes.</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Over</a:t>
            </a:r>
            <a:r>
              <a:rPr lang="en-US" baseline="0" dirty="0" smtClean="0"/>
              <a:t> the past few years, a wealth of articles have been published with MR-based cartilage changes. </a:t>
            </a:r>
          </a:p>
          <a:p>
            <a:endParaRPr lang="en-US" dirty="0" smtClean="0"/>
          </a:p>
          <a:p>
            <a:r>
              <a:rPr lang="en-US" baseline="0" dirty="0" smtClean="0"/>
              <a:t>Using these quantitative or semiquantitative assessments we can assess changes in cartilage thickness as well as </a:t>
            </a:r>
            <a:r>
              <a:rPr lang="en-US" baseline="0" dirty="0" smtClean="0"/>
              <a:t>changes in full </a:t>
            </a:r>
            <a:r>
              <a:rPr lang="en-US" baseline="0" dirty="0" smtClean="0"/>
              <a:t>thickness cartilage </a:t>
            </a:r>
            <a:r>
              <a:rPr lang="en-US" baseline="0" dirty="0" smtClean="0"/>
              <a:t>lesions. </a:t>
            </a:r>
            <a:endParaRPr lang="en-US" baseline="0" dirty="0" smtClean="0"/>
          </a:p>
          <a:p>
            <a:endParaRPr lang="en-US" dirty="0" smtClean="0"/>
          </a:p>
          <a:p>
            <a:r>
              <a:rPr lang="en-US" baseline="0" dirty="0" smtClean="0"/>
              <a:t>By focusing on just cartilage we’ve improved our understanding of how the cartilage changes in humans over time, for example, the cartilage doesn’t just thin, it can also swell or thicken. </a:t>
            </a:r>
          </a:p>
          <a:p>
            <a:endParaRPr lang="en-US" dirty="0" smtClean="0"/>
          </a:p>
          <a:p>
            <a:r>
              <a:rPr lang="en-US" baseline="0" dirty="0" smtClean="0"/>
              <a:t>It has also enabled us to see how the joint tissues interact. For example, using MRIs we can assess how meniscal damage or bone changes might influence cartilage and vice versa. </a:t>
            </a:r>
          </a:p>
          <a:p>
            <a:endParaRPr lang="en-US" dirty="0" smtClean="0"/>
          </a:p>
          <a:p>
            <a:r>
              <a:rPr lang="en-US" baseline="0" dirty="0" smtClean="0"/>
              <a:t>Last year, the OARSI-FDA OA Assessment of Structural Change Working Group suggested that MRI should be recommended for clinical trials in terms of assessing cartilage morphology.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catalyst for cartilage change may</a:t>
            </a:r>
            <a:r>
              <a:rPr lang="en-US" baseline="0" dirty="0" smtClean="0"/>
              <a:t> be meniscal damage.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Interestingly, it was recently reported that 61% of adults 50 to 90 years of age had meniscal tears in their knees but no symptoms in the month prior to the MRI. </a:t>
            </a:r>
            <a:endParaRPr lang="en-US" dirty="0" smtClean="0"/>
          </a:p>
          <a:p>
            <a:endParaRPr lang="en-US" dirty="0" smtClean="0"/>
          </a:p>
          <a:p>
            <a:r>
              <a:rPr lang="en-US" baseline="0" dirty="0" smtClean="0"/>
              <a:t>Traditionally meniscal pathology has been described based on the type of pathology (for example a radial tear) or with semi-quantitative scores, however, more recently, researchers have begun to segment menisci and provide quantitative assessments of meniscal size, shape, and location. </a:t>
            </a:r>
          </a:p>
          <a:p>
            <a:endParaRPr lang="en-US" dirty="0" smtClean="0"/>
          </a:p>
          <a:p>
            <a:r>
              <a:rPr lang="en-US" baseline="0" dirty="0" smtClean="0"/>
              <a:t>Assessing meniscal integrity has improved our understanding of how meniscal pathology may promote structural changes in the cartilage and bone. </a:t>
            </a:r>
          </a:p>
          <a:p>
            <a:endParaRPr lang="en-US" dirty="0" smtClean="0"/>
          </a:p>
        </p:txBody>
      </p:sp>
      <p:sp>
        <p:nvSpPr>
          <p:cNvPr id="4" name="Slide Number Placeholder 3"/>
          <p:cNvSpPr>
            <a:spLocks noGrp="1"/>
          </p:cNvSpPr>
          <p:nvPr>
            <p:ph type="sldNum" sz="quarter" idx="10"/>
          </p:nvPr>
        </p:nvSpPr>
        <p:spPr/>
        <p:txBody>
          <a:bodyPr/>
          <a:lstStyle/>
          <a:p>
            <a:fld id="{506E08F4-CA23-4CBB-9DF4-9F3249557487}"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smtClean="0"/>
              <a:t>While</a:t>
            </a:r>
            <a:r>
              <a:rPr lang="en-US" baseline="0" dirty="0" smtClean="0"/>
              <a:t> assessing cartilage and meniscal changes has improved our understanding of OA so has MRI-based measurements of bone. In particular, bone marrow lesions, are common pathologic MRI findings among knees with osteoarthritis. </a:t>
            </a:r>
          </a:p>
          <a:p>
            <a:pPr defTabSz="931774">
              <a:defRPr/>
            </a:pPr>
            <a:endParaRPr lang="en-US" dirty="0" smtClean="0"/>
          </a:p>
          <a:p>
            <a:pPr defTabSz="931774">
              <a:defRPr/>
            </a:pPr>
            <a:r>
              <a:rPr lang="en-US" baseline="0" dirty="0" smtClean="0"/>
              <a:t>Bone marrow lesions, or BMLs, are particularly interesting because they are transient and seem to be related to risk factors that increase local loading on bone; for example, knee malalignment and meniscal injuries. </a:t>
            </a:r>
          </a:p>
          <a:p>
            <a:pPr defTabSz="931774">
              <a:defRPr/>
            </a:pPr>
            <a:endParaRPr lang="en-US" dirty="0" smtClean="0"/>
          </a:p>
          <a:p>
            <a:pPr defTabSz="931774">
              <a:defRPr/>
            </a:pPr>
            <a:r>
              <a:rPr lang="en-US" baseline="0" dirty="0" smtClean="0"/>
              <a:t>But BMLs are also related to cartilage loss and joint symptoms and recent findings by Dr. </a:t>
            </a:r>
            <a:r>
              <a:rPr lang="en-US" baseline="0" dirty="0" err="1" smtClean="0"/>
              <a:t>Frobell</a:t>
            </a:r>
            <a:r>
              <a:rPr lang="en-US" baseline="0" dirty="0" smtClean="0"/>
              <a:t> was that within the first 2 years after an ACL injury many patients begin to have BMLs. </a:t>
            </a:r>
          </a:p>
          <a:p>
            <a:pPr defTabSz="931774">
              <a:defRPr/>
            </a:pPr>
            <a:endParaRPr lang="en-US" dirty="0" smtClean="0"/>
          </a:p>
          <a:p>
            <a:pPr defTabSz="931774">
              <a:defRPr/>
            </a:pPr>
            <a:r>
              <a:rPr lang="en-US" baseline="0" dirty="0" smtClean="0"/>
              <a:t>It’s possible that BMLs could be a sign that the joint is being overstressed and at risk for progressive structural changes. </a:t>
            </a:r>
            <a:endParaRPr lang="en-US" dirty="0" smtClean="0"/>
          </a:p>
          <a:p>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Similar to BMLs, synovitis or effusion can be transient and relates to symptoms as well as structural progression. </a:t>
            </a:r>
          </a:p>
          <a:p>
            <a:endParaRPr lang="en-US" baseline="0" dirty="0" smtClean="0"/>
          </a:p>
          <a:p>
            <a:r>
              <a:rPr lang="en-US" baseline="0" dirty="0" smtClean="0"/>
              <a:t>As you can tell from the past few slides, MRI has allowed us to gain a better understanding of how each tissue contributes to OA.</a:t>
            </a:r>
          </a:p>
          <a:p>
            <a:endParaRPr lang="en-US" dirty="0" smtClean="0"/>
          </a:p>
          <a:p>
            <a:r>
              <a:rPr lang="en-US" baseline="0" dirty="0" smtClean="0"/>
              <a:t>Hopefully, over the next few years these imaging outcomes will be applied to younger populations to help us understand the early phases of osteoarthritis and what differentiates those on a path to early- vs late-onset </a:t>
            </a:r>
            <a:r>
              <a:rPr lang="en-US" dirty="0" smtClean="0"/>
              <a:t>osteoarthritis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 the structural changes detected on the</a:t>
            </a:r>
            <a:r>
              <a:rPr lang="en-US" baseline="0" dirty="0" smtClean="0"/>
              <a:t> previous MRI sequences may allow us to assess pre-radiologic osteoarthritis there are new techniques that may allow us to detect structural changes even earlier and potentially improve our understanding of how knee structures adapt to loading. </a:t>
            </a:r>
          </a:p>
          <a:p>
            <a:endParaRPr lang="en-US" dirty="0" smtClean="0"/>
          </a:p>
          <a:p>
            <a:r>
              <a:rPr lang="en-US" baseline="0" dirty="0" smtClean="0"/>
              <a:t>Over the past few years MRIs have begun to open up opportunities that were previously limited to animal models and excised tissue.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a:t>
            </a:r>
            <a:r>
              <a:rPr lang="en-US" baseline="0" dirty="0" smtClean="0"/>
              <a:t> are several examples of MR sequences that enable us to assess the composition of the extracellular matrix of the articular cartilage. </a:t>
            </a:r>
          </a:p>
          <a:p>
            <a:endParaRPr lang="en-US" dirty="0" smtClean="0"/>
          </a:p>
          <a:p>
            <a:r>
              <a:rPr lang="en-US" baseline="0" dirty="0" smtClean="0"/>
              <a:t>These sequences are verifying findings we’ve seen in animal models. </a:t>
            </a:r>
          </a:p>
          <a:p>
            <a:endParaRPr lang="en-US" dirty="0" smtClean="0"/>
          </a:p>
          <a:p>
            <a:r>
              <a:rPr lang="en-US" baseline="0" dirty="0" smtClean="0"/>
              <a:t>For example in the </a:t>
            </a:r>
            <a:r>
              <a:rPr lang="en-US" baseline="0" dirty="0" err="1" smtClean="0"/>
              <a:t>dGEMRIC</a:t>
            </a:r>
            <a:r>
              <a:rPr lang="en-US" baseline="0" dirty="0" smtClean="0"/>
              <a:t> image we can see altered extracellular matrix in the superficial layer, indicated by the darker blue, that is preceding dramatic macroscopic changes. </a:t>
            </a:r>
          </a:p>
          <a:p>
            <a:endParaRPr lang="en-US" dirty="0" smtClean="0"/>
          </a:p>
          <a:p>
            <a:r>
              <a:rPr lang="en-US" baseline="0" dirty="0" smtClean="0"/>
              <a:t>These techniques have also been used to evaluate how the cartilage responds to an acute bout of running as well as to running over time. </a:t>
            </a:r>
          </a:p>
          <a:p>
            <a:endParaRPr lang="en-US" dirty="0" smtClean="0"/>
          </a:p>
          <a:p>
            <a:r>
              <a:rPr lang="en-US" baseline="0" dirty="0" smtClean="0"/>
              <a:t>For example, marathon-length runs may induce signal changes associated with adverse changes to the cartilage matrix but a gradual 10-week running program may promote beneficial changes to the cartilage composition. It should be noted, however, that these studies typically have a small sample size. </a:t>
            </a:r>
            <a:endParaRPr lang="en-US" dirty="0" smtClean="0"/>
          </a:p>
          <a:p>
            <a:endParaRPr lang="en-US" dirty="0" smtClean="0"/>
          </a:p>
          <a:p>
            <a:r>
              <a:rPr lang="en-US" sz="1000" dirty="0" smtClean="0"/>
              <a:t>T2 (H20 content &amp;collagen degradation; changes in collagen matrix orientation) high= bad</a:t>
            </a:r>
          </a:p>
          <a:p>
            <a:r>
              <a:rPr lang="en-US" sz="1000" dirty="0" err="1" smtClean="0"/>
              <a:t>dGEMRIC</a:t>
            </a:r>
            <a:r>
              <a:rPr lang="en-US" sz="1000" dirty="0" smtClean="0"/>
              <a:t> (proteoglycan content, organization) low = bad</a:t>
            </a:r>
          </a:p>
          <a:p>
            <a:r>
              <a:rPr lang="en-US" sz="1000" dirty="0" smtClean="0"/>
              <a:t>T1 rho (detects water, damage to cartilage collagen-proteoglycan matrix; changes in proteoglycan content) high = bad</a:t>
            </a:r>
          </a:p>
          <a:p>
            <a:r>
              <a:rPr lang="en-US" sz="1000" dirty="0" smtClean="0"/>
              <a:t>UTE-T2* (collagen matrix)</a:t>
            </a:r>
          </a:p>
          <a:p>
            <a:r>
              <a:rPr lang="en-US" sz="1000" dirty="0" smtClean="0"/>
              <a:t>Luke AC 2010 (marathon) and Van </a:t>
            </a:r>
            <a:r>
              <a:rPr lang="en-US" sz="1000" dirty="0" err="1" smtClean="0"/>
              <a:t>Ginckel</a:t>
            </a:r>
            <a:r>
              <a:rPr lang="en-US" sz="1000" dirty="0" smtClean="0"/>
              <a:t> 2010 (10-week running)</a:t>
            </a:r>
            <a:endParaRPr lang="en-US" sz="10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Similar to assessing cartilage composition we’re also able to use MRI to assess the structural integrity of menisci. </a:t>
            </a:r>
          </a:p>
          <a:p>
            <a:endParaRPr lang="en-US" dirty="0" smtClean="0"/>
          </a:p>
          <a:p>
            <a:r>
              <a:rPr lang="en-US" dirty="0" smtClean="0"/>
              <a:t>These techniques are capable of detecting </a:t>
            </a:r>
            <a:r>
              <a:rPr lang="en-US" smtClean="0"/>
              <a:t>altered </a:t>
            </a:r>
            <a:r>
              <a:rPr lang="en-US" smtClean="0"/>
              <a:t>menisci </a:t>
            </a:r>
            <a:r>
              <a:rPr lang="en-US" dirty="0" smtClean="0"/>
              <a:t>even </a:t>
            </a:r>
            <a:r>
              <a:rPr lang="en-US" dirty="0" smtClean="0"/>
              <a:t>in the absence of other meniscal findings. </a:t>
            </a:r>
          </a:p>
          <a:p>
            <a:endParaRPr lang="en-US" dirty="0" smtClean="0"/>
          </a:p>
          <a:p>
            <a:r>
              <a:rPr lang="en-US" dirty="0" smtClean="0"/>
              <a:t>These MRI techniques are enabling us to assess longitudinal histopathologic changes in the human knee joint which is especially valuable </a:t>
            </a:r>
            <a:r>
              <a:rPr lang="en-US" dirty="0" smtClean="0"/>
              <a:t>since our </a:t>
            </a:r>
            <a:r>
              <a:rPr lang="en-US" dirty="0" smtClean="0"/>
              <a:t>knees have unique biomechanics because of our bipedal gait. </a:t>
            </a:r>
          </a:p>
          <a:p>
            <a:endParaRPr lang="en-US" dirty="0" smtClean="0"/>
          </a:p>
          <a:p>
            <a:r>
              <a:rPr lang="en-US" sz="1000" dirty="0" smtClean="0"/>
              <a:t>Figure: Sample UTE-T2*maps of histologically and clinically </a:t>
            </a:r>
            <a:r>
              <a:rPr lang="en-US" sz="1000" dirty="0" err="1" smtClean="0"/>
              <a:t>conﬁrmed</a:t>
            </a:r>
            <a:r>
              <a:rPr lang="en-US" sz="1000" dirty="0" smtClean="0"/>
              <a:t> tears to the posterior horn of the medial meniscus. UTE-T2* maps demonstrate focal regions (red arrows) of relatively high UTE-T2* values in (a) a 77-year-old male with a posterior tear extending to the body junction, mean  SD UTE-T2* across entire ROI ¼ 8  3 ms, and in (b) another 77year-old male with a complex posterior tear, mean  SD UTE-T2* =10 +/- 3 </a:t>
            </a:r>
            <a:r>
              <a:rPr lang="en-US" sz="1000" dirty="0" err="1" smtClean="0"/>
              <a:t>ms.</a:t>
            </a:r>
            <a:r>
              <a:rPr lang="en-US" sz="1000" dirty="0" smtClean="0"/>
              <a:t> Corresponding </a:t>
            </a:r>
            <a:r>
              <a:rPr lang="en-US" sz="1000" dirty="0" err="1" smtClean="0"/>
              <a:t>Saf</a:t>
            </a:r>
            <a:r>
              <a:rPr lang="en-US" sz="1000" dirty="0" smtClean="0"/>
              <a:t>-O images of these specimens (c, d) verify tears to the menisci (black arrows) and</a:t>
            </a:r>
          </a:p>
          <a:p>
            <a:r>
              <a:rPr lang="en-US" sz="1000" dirty="0" smtClean="0"/>
              <a:t>show moderate GAG staining. The saturation and contrast of these </a:t>
            </a:r>
            <a:r>
              <a:rPr lang="en-US" sz="1000" dirty="0" err="1" smtClean="0"/>
              <a:t>Saf</a:t>
            </a:r>
            <a:r>
              <a:rPr lang="en-US" sz="1000" dirty="0" smtClean="0"/>
              <a:t>-O images have been manipulated to more clearly demonstrate tissue morphology.</a:t>
            </a:r>
          </a:p>
          <a:p>
            <a:r>
              <a:rPr lang="en-US" sz="1000" dirty="0" smtClean="0"/>
              <a:t>Example UTE-T2* maps (</a:t>
            </a:r>
            <a:r>
              <a:rPr lang="en-US" sz="1000" dirty="0" err="1" smtClean="0"/>
              <a:t>aec</a:t>
            </a:r>
            <a:r>
              <a:rPr lang="en-US" sz="1000" dirty="0" smtClean="0"/>
              <a:t>) overlaid on AWSOS images acquired with UTE ¼ 0.6 ms demonstrate striking UTE-T2* differences between subjects. UTE-T2* values (mean  SD) of an asymptomatic subject are lower and more homogeneous (a, 8  2 ms) than observed in a patient without (b, 13 5 ms) or in a patient with tear to the medial meniscus (c, 21 7 ms). UTE-T2* values of the posterior meniscus varied </a:t>
            </a:r>
            <a:r>
              <a:rPr lang="en-US" sz="1000" dirty="0" err="1" smtClean="0"/>
              <a:t>signiﬁcantly</a:t>
            </a:r>
            <a:r>
              <a:rPr lang="en-US" sz="1000" dirty="0" smtClean="0"/>
              <a:t> across subjects with degree of joint pathology (d, medial P &lt; 0.0001; e, lateral P ¼ 0.001). </a:t>
            </a:r>
            <a:endParaRPr lang="en-US" sz="1000"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Besides looking at soft tissue, high</a:t>
            </a:r>
            <a:r>
              <a:rPr lang="en-US" baseline="0" dirty="0" smtClean="0"/>
              <a:t> resolution MR images and peripheral CT scans are also beginning to provide new insights into trabecular bone changes. </a:t>
            </a:r>
          </a:p>
          <a:p>
            <a:endParaRPr lang="en-US" dirty="0" smtClean="0"/>
          </a:p>
          <a:p>
            <a:r>
              <a:rPr lang="en-US" baseline="0" dirty="0" smtClean="0"/>
              <a:t>These imaging techniques are beginning to allow us to study how the </a:t>
            </a:r>
            <a:r>
              <a:rPr lang="en-US" baseline="0" dirty="0" err="1" smtClean="0"/>
              <a:t>microarchitecture</a:t>
            </a:r>
            <a:r>
              <a:rPr lang="en-US" baseline="0" dirty="0" smtClean="0"/>
              <a:t> of bone is adapting to disease. </a:t>
            </a:r>
          </a:p>
          <a:p>
            <a:endParaRPr lang="en-US" dirty="0" smtClean="0"/>
          </a:p>
          <a:p>
            <a:r>
              <a:rPr lang="en-US" baseline="0" dirty="0" smtClean="0"/>
              <a:t>For example, Lo et al recently demonstrated that trabecular bone changes in the proximal tibia are related to radiographic severity and at the most recent OARSI conference she presented data that indicated these trabecular measures may predict radiographic disease progression.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Taking the microscopic</a:t>
            </a:r>
            <a:r>
              <a:rPr lang="en-US" baseline="0" dirty="0" smtClean="0"/>
              <a:t> changes a step forward is the use of MR spectrometry which provides a noninvasive method for quantifying biochemical or metabolic changes in tissues. </a:t>
            </a:r>
          </a:p>
          <a:p>
            <a:endParaRPr lang="en-US" dirty="0" smtClean="0"/>
          </a:p>
          <a:p>
            <a:r>
              <a:rPr lang="en-US" baseline="0" dirty="0" smtClean="0"/>
              <a:t>For example in these images, Li et al found that bone marrow may have different amounts of saturated and unsaturated lipids and water content when a patient has knee OA and/or a BML compared to a healthy knee. </a:t>
            </a:r>
          </a:p>
          <a:p>
            <a:endParaRPr lang="en-US" dirty="0" smtClean="0"/>
          </a:p>
          <a:p>
            <a:r>
              <a:rPr lang="en-US" baseline="0" dirty="0" smtClean="0"/>
              <a:t>These new techniques may never make it to a clinical setting but even if they don’t their ability to provide in vivo human measurements of histopathologic changes could help us understand what places patients at risk for developing OA and/or help us develop new clinical interventions. </a:t>
            </a:r>
          </a:p>
          <a:p>
            <a:endParaRPr lang="en-US" baseline="0" dirty="0" smtClean="0"/>
          </a:p>
          <a:p>
            <a:endParaRPr lang="en-US" baseline="0" dirty="0" smtClean="0"/>
          </a:p>
          <a:p>
            <a:r>
              <a:rPr lang="en-US" i="1" dirty="0" smtClean="0"/>
              <a:t>Figure:  Significantly elevated </a:t>
            </a:r>
            <a:r>
              <a:rPr lang="en-US" dirty="0" smtClean="0"/>
              <a:t>water and unsaturated lipids, and decreased saturated lipids were observed in BMEL. The volume of elevated water correlated with the volume of BMEL. Water content was significantly higher within BMEL than that outside BMEL. The unsaturation index outside BMEL was significantly higher in patients with ACL tears than that in OA.</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 some of the MRI sequences for looking</a:t>
            </a:r>
            <a:r>
              <a:rPr lang="en-US" baseline="0" dirty="0" smtClean="0"/>
              <a:t> at cartilage histopathology</a:t>
            </a:r>
            <a:r>
              <a:rPr lang="en-US" dirty="0" smtClean="0"/>
              <a:t> might not be</a:t>
            </a:r>
            <a:r>
              <a:rPr lang="en-US" baseline="0" dirty="0" smtClean="0"/>
              <a:t> available to clinicians there is an interesting approach called arthroscopic optical coherence tomography that may eventually make its way into operating rooms. </a:t>
            </a:r>
          </a:p>
          <a:p>
            <a:endParaRPr lang="en-US" dirty="0" smtClean="0"/>
          </a:p>
          <a:p>
            <a:r>
              <a:rPr lang="en-US" baseline="0" dirty="0" smtClean="0"/>
              <a:t>Optical coherence tomography is a nondestructive imaging technology based on infrared light that generates a cross-sectional image of articular cartilage that is on par with low-power histology. </a:t>
            </a:r>
          </a:p>
          <a:p>
            <a:endParaRPr lang="en-US" dirty="0" smtClean="0"/>
          </a:p>
          <a:p>
            <a:r>
              <a:rPr lang="en-US" baseline="0" dirty="0" smtClean="0"/>
              <a:t>Intra-operative assessment of articular cartilage is not new but applying optical coherence tomography could allow surgeons to better assess the structural integrity of articular cartilage. </a:t>
            </a:r>
          </a:p>
          <a:p>
            <a:endParaRPr lang="en-US" dirty="0" smtClean="0"/>
          </a:p>
          <a:p>
            <a:r>
              <a:rPr lang="en-US" baseline="0" dirty="0" smtClean="0"/>
              <a:t>This could lead to early diagnosis of osteoarthritis when a patient is undergoing surgery for an injured ACL or meniscus. </a:t>
            </a:r>
          </a:p>
          <a:p>
            <a:endParaRPr lang="en-US" baseline="0" dirty="0" smtClean="0"/>
          </a:p>
          <a:p>
            <a:r>
              <a:rPr lang="en-US" baseline="0" dirty="0" smtClean="0"/>
              <a:t>Figure: a-c: firm (w T2 map), d-f: firm (lacking the normal birefringence/reflection signal), g-h: fibrillations/fissuring</a:t>
            </a:r>
          </a:p>
        </p:txBody>
      </p:sp>
      <p:sp>
        <p:nvSpPr>
          <p:cNvPr id="4" name="Slide Number Placeholder 3"/>
          <p:cNvSpPr>
            <a:spLocks noGrp="1"/>
          </p:cNvSpPr>
          <p:nvPr>
            <p:ph type="sldNum" sz="quarter" idx="10"/>
          </p:nvPr>
        </p:nvSpPr>
        <p:spPr/>
        <p:txBody>
          <a:bodyPr/>
          <a:lstStyle/>
          <a:p>
            <a:fld id="{506E08F4-CA23-4CBB-9DF4-9F3249557487}"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 optical coherence tomography may find a home</a:t>
            </a:r>
            <a:r>
              <a:rPr lang="en-US" baseline="0" dirty="0" smtClean="0"/>
              <a:t> in the operating room, ultrasound is grabbing a lot of attention in the traditional clinical setting. </a:t>
            </a:r>
          </a:p>
          <a:p>
            <a:endParaRPr lang="en-US" dirty="0" smtClean="0"/>
          </a:p>
          <a:p>
            <a:r>
              <a:rPr lang="en-US" baseline="0" dirty="0" smtClean="0"/>
              <a:t>Ultrasound images enable us to visualize various tissues like the synovium, tendons, ligaments, and cartilage at some locations.</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a:t>
            </a:r>
            <a:r>
              <a:rPr lang="en-US" baseline="0" dirty="0" smtClean="0"/>
              <a:t> final aspect that I’d like to note is that shape modeling, based on various imaging modalities, is clarifying how important bone shape may be in the etiology and progression of osteoarthritis. </a:t>
            </a:r>
          </a:p>
          <a:p>
            <a:endParaRPr lang="en-US" dirty="0" smtClean="0"/>
          </a:p>
          <a:p>
            <a:r>
              <a:rPr lang="en-US" baseline="0" dirty="0" smtClean="0"/>
              <a:t>While some research has highlighted this fact at the knee perhaps the greatest impact of shape modeling is at the hip where it is quickly becoming apparent that hip shape is a major risk factor for hip osteoarthritis and some athletes may be at risk for having high risk shapes like those associated with </a:t>
            </a:r>
            <a:r>
              <a:rPr lang="en-US" baseline="0" dirty="0" err="1" smtClean="0"/>
              <a:t>femoroacetabular</a:t>
            </a:r>
            <a:r>
              <a:rPr lang="en-US" baseline="0" dirty="0" smtClean="0"/>
              <a:t> impingement.</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smtClean="0"/>
              <a:t>By</a:t>
            </a:r>
            <a:r>
              <a:rPr lang="en-US" baseline="0" dirty="0" smtClean="0"/>
              <a:t> now you can tell there’s a plethora of imaging markers that are available in osteoarthritis and there’s no doubt that in the coming years there </a:t>
            </a:r>
            <a:r>
              <a:rPr lang="en-US" baseline="0" smtClean="0"/>
              <a:t>will be improvements </a:t>
            </a:r>
            <a:r>
              <a:rPr lang="en-US" baseline="0" dirty="0" smtClean="0"/>
              <a:t>to these; as well as new outcomes. </a:t>
            </a:r>
          </a:p>
          <a:p>
            <a:pPr defTabSz="931774">
              <a:defRPr/>
            </a:pPr>
            <a:endParaRPr lang="en-US" dirty="0" smtClean="0"/>
          </a:p>
          <a:p>
            <a:pPr defTabSz="931774">
              <a:defRPr/>
            </a:pPr>
            <a:r>
              <a:rPr lang="en-US" baseline="0" dirty="0" smtClean="0"/>
              <a:t>But so what? Are all of these new measurements helping? I think they are helping us better understand osteoarthritis as a complex disease that influences all of the tissues in the joint. </a:t>
            </a:r>
          </a:p>
          <a:p>
            <a:pPr defTabSz="931774">
              <a:defRPr/>
            </a:pPr>
            <a:endParaRPr lang="en-US" dirty="0" smtClean="0"/>
          </a:p>
          <a:p>
            <a:pPr defTabSz="931774">
              <a:defRPr/>
            </a:pPr>
            <a:r>
              <a:rPr lang="en-US" baseline="0" dirty="0" smtClean="0"/>
              <a:t>A better understanding of how each tissue contributes to osteoarthritis may lead to new treatment strategies which are desperately needed since there is no approved intervention to slow or halt osteoarthritis progression. </a:t>
            </a:r>
          </a:p>
          <a:p>
            <a:pPr defTabSz="931774">
              <a:defRPr/>
            </a:pPr>
            <a:endParaRPr lang="en-US" dirty="0" smtClean="0"/>
          </a:p>
          <a:p>
            <a:pPr defTabSz="931774">
              <a:defRPr/>
            </a:pPr>
            <a:r>
              <a:rPr lang="en-US" baseline="0" dirty="0" smtClean="0"/>
              <a:t>Furthermore, once we want to test an intervention these imaging modalities might have an important role in the clinical trials. </a:t>
            </a:r>
          </a:p>
          <a:p>
            <a:pPr defTabSz="931774">
              <a:defRPr/>
            </a:pPr>
            <a:endParaRPr lang="en-US" dirty="0" smtClean="0"/>
          </a:p>
          <a:p>
            <a:pPr defTabSz="931774">
              <a:defRPr/>
            </a:pPr>
            <a:r>
              <a:rPr lang="en-US" baseline="0" dirty="0" smtClean="0"/>
              <a:t>For example, the FDA is currently reviewing whether MR imaging assessments of cartilage can be a surrogate outcome for clinical trials. </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baseline="0" dirty="0" smtClean="0"/>
              <a:t>In the clinical trials, the newer imaging outcomes may be more sensitive to change than traditional measures which will lead to less costly clinical trials. </a:t>
            </a:r>
          </a:p>
          <a:p>
            <a:pPr defTabSz="931774">
              <a:defRPr/>
            </a:pPr>
            <a:endParaRPr lang="en-US" dirty="0" smtClean="0"/>
          </a:p>
          <a:p>
            <a:pPr defTabSz="931774">
              <a:defRPr/>
            </a:pPr>
            <a:r>
              <a:rPr lang="en-US" baseline="0" dirty="0" smtClean="0"/>
              <a:t>And for some imaging outcomes that eventually make it to the clinical setting they may open up the opportunity to have early diagnostic and prognostic tests to determine who is at risk for osteoarthritis progression. </a:t>
            </a:r>
          </a:p>
          <a:p>
            <a:pPr defTabSz="931774">
              <a:defRPr/>
            </a:pPr>
            <a:endParaRPr lang="en-US" dirty="0" smtClean="0"/>
          </a:p>
          <a:p>
            <a:pPr defTabSz="931774">
              <a:defRPr/>
            </a:pPr>
            <a:r>
              <a:rPr lang="en-US" baseline="0" dirty="0" smtClean="0"/>
              <a:t>Furthermore, these imaging outcomes are just beginning to be applied to understand OA phenotypes and the unique characteristics of each patient. </a:t>
            </a:r>
          </a:p>
          <a:p>
            <a:pPr defTabSz="931774">
              <a:defRPr/>
            </a:pPr>
            <a:endParaRPr lang="en-US" dirty="0" smtClean="0"/>
          </a:p>
          <a:p>
            <a:pPr defTabSz="931774">
              <a:defRPr/>
            </a:pPr>
            <a:r>
              <a:rPr lang="en-US" baseline="0" dirty="0" smtClean="0"/>
              <a:t>One hope is that these new measures will enable us to progress to a point of providing more individualized care. </a:t>
            </a:r>
          </a:p>
          <a:p>
            <a:pPr defTabSz="931774">
              <a:defRPr/>
            </a:pPr>
            <a:endParaRPr lang="en-US" baseline="0" dirty="0" smtClean="0"/>
          </a:p>
          <a:p>
            <a:pPr defTabSz="931774">
              <a:defRPr/>
            </a:pPr>
            <a:r>
              <a:rPr lang="en-US" baseline="0" dirty="0" smtClean="0"/>
              <a:t>It’s true that many of these imaging markers may never make it to the clinical setting but I suspect their influence will. </a:t>
            </a:r>
            <a:endParaRPr lang="en-US" dirty="0" smtClean="0"/>
          </a:p>
          <a:p>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think this represents</a:t>
            </a:r>
            <a:r>
              <a:rPr lang="en-US" baseline="0" dirty="0" smtClean="0"/>
              <a:t> an exciting time for biomarkers and imaging markers in osteoarthritis, and that we have not yet begun to optimize their potential in the clinical setting. </a:t>
            </a:r>
          </a:p>
          <a:p>
            <a:endParaRPr lang="en-US" dirty="0" smtClean="0"/>
          </a:p>
          <a:p>
            <a:r>
              <a:rPr lang="en-US" baseline="0" dirty="0" smtClean="0"/>
              <a:t>Hopefully in a few years I’ll be able to discuss how today’s biomarkers and imaging markers have been integrated into the clinical setting and that there is a new generation of these markers on the horizon that will help us better treat our patients.</a:t>
            </a:r>
          </a:p>
          <a:p>
            <a:endParaRPr lang="en-US" dirty="0" smtClean="0"/>
          </a:p>
          <a:p>
            <a:r>
              <a:rPr lang="en-US" baseline="0" dirty="0" smtClean="0"/>
              <a:t>Thank you.  </a:t>
            </a:r>
          </a:p>
          <a:p>
            <a:endParaRPr lang="en-US" baseline="0" dirty="0" smtClean="0"/>
          </a:p>
          <a:p>
            <a:r>
              <a:rPr lang="en-US" dirty="0" smtClean="0"/>
              <a:t>27-28 minutes</a:t>
            </a:r>
            <a:endParaRPr lang="en-US" dirty="0"/>
          </a:p>
        </p:txBody>
      </p:sp>
      <p:sp>
        <p:nvSpPr>
          <p:cNvPr id="4" name="Slide Number Placeholder 3"/>
          <p:cNvSpPr>
            <a:spLocks noGrp="1"/>
          </p:cNvSpPr>
          <p:nvPr>
            <p:ph type="sldNum" sz="quarter" idx="10"/>
          </p:nvPr>
        </p:nvSpPr>
        <p:spPr/>
        <p:txBody>
          <a:bodyPr/>
          <a:lstStyle/>
          <a:p>
            <a:fld id="{506E08F4-CA23-4CBB-9DF4-9F3249557487}" type="slidenum">
              <a:rPr lang="en-US" smtClean="0"/>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7A242E-06BB-4CAB-84A3-C7FC1656F6E9}"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8229600" cy="1143000"/>
          </a:xfrm>
        </p:spPr>
        <p:txBody>
          <a:bodyPr/>
          <a:lstStyle>
            <a:lvl1pPr algn="r">
              <a:defRPr b="1">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D7A242E-06BB-4CAB-84A3-C7FC1656F6E9}"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a:p>
        </p:txBody>
      </p:sp>
      <p:sp>
        <p:nvSpPr>
          <p:cNvPr id="8"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7A242E-06BB-4CAB-84A3-C7FC1656F6E9}"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a:p>
        </p:txBody>
      </p:sp>
      <p:sp>
        <p:nvSpPr>
          <p:cNvPr id="7"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7A242E-06BB-4CAB-84A3-C7FC1656F6E9}" type="datetimeFigureOut">
              <a:rPr lang="en-US" smtClean="0"/>
              <a:pPr/>
              <a:t>6/30/2012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A7FCBE-1BB9-4139-8601-5E33E4FF9FC4}" type="slidenum">
              <a:rPr lang="en-US" smtClean="0"/>
              <a:pPr/>
              <a:t>‹#›</a:t>
            </a:fld>
            <a:endParaRPr lang="en-US"/>
          </a:p>
        </p:txBody>
      </p:sp>
      <p:sp>
        <p:nvSpPr>
          <p:cNvPr id="8"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7A242E-06BB-4CAB-84A3-C7FC1656F6E9}" type="datetimeFigureOut">
              <a:rPr lang="en-US" smtClean="0"/>
              <a:pPr/>
              <a:t>6/30/2012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A7FCBE-1BB9-4139-8601-5E33E4FF9FC4}" type="slidenum">
              <a:rPr lang="en-US" smtClean="0"/>
              <a:pPr/>
              <a:t>‹#›</a:t>
            </a:fld>
            <a:endParaRPr lang="en-US"/>
          </a:p>
        </p:txBody>
      </p:sp>
      <p:sp>
        <p:nvSpPr>
          <p:cNvPr id="10"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7A242E-06BB-4CAB-84A3-C7FC1656F6E9}" type="datetimeFigureOut">
              <a:rPr lang="en-US" smtClean="0"/>
              <a:pPr/>
              <a:t>6/30/2012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A7FCBE-1BB9-4139-8601-5E33E4FF9FC4}" type="slidenum">
              <a:rPr lang="en-US" smtClean="0"/>
              <a:pPr/>
              <a:t>‹#›</a:t>
            </a:fld>
            <a:endParaRPr lang="en-US"/>
          </a:p>
        </p:txBody>
      </p:sp>
      <p:sp>
        <p:nvSpPr>
          <p:cNvPr id="6"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7A242E-06BB-4CAB-84A3-C7FC1656F6E9}" type="datetimeFigureOut">
              <a:rPr lang="en-US" smtClean="0"/>
              <a:pPr/>
              <a:t>6/30/2012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A7FCBE-1BB9-4139-8601-5E33E4FF9FC4}" type="slidenum">
              <a:rPr lang="en-US" smtClean="0"/>
              <a:pPr/>
              <a:t>‹#›</a:t>
            </a:fld>
            <a:endParaRPr lang="en-US"/>
          </a:p>
        </p:txBody>
      </p:sp>
      <p:sp>
        <p:nvSpPr>
          <p:cNvPr id="5"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A242E-06BB-4CAB-84A3-C7FC1656F6E9}" type="datetimeFigureOut">
              <a:rPr lang="en-US" smtClean="0"/>
              <a:pPr/>
              <a:t>6/30/2012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A7FCBE-1BB9-4139-8601-5E33E4FF9FC4}" type="slidenum">
              <a:rPr lang="en-US" smtClean="0"/>
              <a:pPr/>
              <a:t>‹#›</a:t>
            </a:fld>
            <a:endParaRPr lang="en-US"/>
          </a:p>
        </p:txBody>
      </p:sp>
      <p:sp>
        <p:nvSpPr>
          <p:cNvPr id="8"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A242E-06BB-4CAB-84A3-C7FC1656F6E9}" type="datetimeFigureOut">
              <a:rPr lang="en-US" smtClean="0"/>
              <a:pPr/>
              <a:t>6/30/2012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A7FCBE-1BB9-4139-8601-5E33E4FF9FC4}" type="slidenum">
              <a:rPr lang="en-US" smtClean="0"/>
              <a:pPr/>
              <a:t>‹#›</a:t>
            </a:fld>
            <a:endParaRPr lang="en-US"/>
          </a:p>
        </p:txBody>
      </p:sp>
      <p:sp>
        <p:nvSpPr>
          <p:cNvPr id="8"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
        <p:nvSpPr>
          <p:cNvPr id="9" name="Content Placeholder 2"/>
          <p:cNvSpPr>
            <a:spLocks noGrp="1"/>
          </p:cNvSpPr>
          <p:nvPr>
            <p:ph idx="14"/>
          </p:nvPr>
        </p:nvSpPr>
        <p:spPr>
          <a:xfrm>
            <a:off x="609600" y="64770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7A242E-06BB-4CAB-84A3-C7FC1656F6E9}"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a:p>
        </p:txBody>
      </p:sp>
      <p:sp>
        <p:nvSpPr>
          <p:cNvPr id="7"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
        <p:nvSpPr>
          <p:cNvPr id="8" name="Content Placeholder 2"/>
          <p:cNvSpPr>
            <a:spLocks noGrp="1"/>
          </p:cNvSpPr>
          <p:nvPr>
            <p:ph idx="14"/>
          </p:nvPr>
        </p:nvSpPr>
        <p:spPr>
          <a:xfrm>
            <a:off x="609600" y="64770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7A242E-06BB-4CAB-84A3-C7FC1656F6E9}"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A7FCBE-1BB9-4139-8601-5E33E4FF9FC4}" type="slidenum">
              <a:rPr lang="en-US" smtClean="0"/>
              <a:pPr/>
              <a:t>‹#›</a:t>
            </a:fld>
            <a:endParaRPr lang="en-US"/>
          </a:p>
        </p:txBody>
      </p:sp>
      <p:sp>
        <p:nvSpPr>
          <p:cNvPr id="7" name="Content Placeholder 2"/>
          <p:cNvSpPr>
            <a:spLocks noGrp="1"/>
          </p:cNvSpPr>
          <p:nvPr>
            <p:ph idx="13"/>
          </p:nvPr>
        </p:nvSpPr>
        <p:spPr>
          <a:xfrm>
            <a:off x="457200" y="6324600"/>
            <a:ext cx="8229600" cy="381000"/>
          </a:xfrm>
        </p:spPr>
        <p:txBody>
          <a:bodyPr>
            <a:normAutofit/>
          </a:bodyPr>
          <a:lstStyle>
            <a:lvl1pPr>
              <a:buNone/>
              <a:defRPr sz="18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A242E-06BB-4CAB-84A3-C7FC1656F6E9}" type="datetimeFigureOut">
              <a:rPr lang="en-US" smtClean="0"/>
              <a:pPr/>
              <a:t>6/30/2012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7FCBE-1BB9-4139-8601-5E33E4FF9FC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jpe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447801"/>
            <a:ext cx="8686800" cy="2152650"/>
          </a:xfrm>
        </p:spPr>
        <p:txBody>
          <a:bodyPr>
            <a:normAutofit/>
          </a:bodyPr>
          <a:lstStyle/>
          <a:p>
            <a:r>
              <a:rPr lang="en-US" sz="4200" dirty="0">
                <a:solidFill>
                  <a:schemeClr val="bg1"/>
                </a:solidFill>
              </a:rPr>
              <a:t>Basic Science Research:  Where is the Clinical Relevance</a:t>
            </a:r>
            <a:r>
              <a:rPr lang="en-US" sz="4200" dirty="0" smtClean="0">
                <a:solidFill>
                  <a:schemeClr val="bg1"/>
                </a:solidFill>
              </a:rPr>
              <a:t>?</a:t>
            </a:r>
            <a:r>
              <a:rPr lang="en-US" sz="4200" dirty="0">
                <a:solidFill>
                  <a:schemeClr val="bg1"/>
                </a:solidFill>
              </a:rPr>
              <a:t/>
            </a:r>
            <a:br>
              <a:rPr lang="en-US" sz="4200" dirty="0">
                <a:solidFill>
                  <a:schemeClr val="bg1"/>
                </a:solidFill>
              </a:rPr>
            </a:br>
            <a:r>
              <a:rPr lang="en-US" sz="3600" i="1" dirty="0">
                <a:solidFill>
                  <a:schemeClr val="bg1"/>
                </a:solidFill>
              </a:rPr>
              <a:t>Biochemical and Imaging M</a:t>
            </a:r>
            <a:r>
              <a:rPr lang="en-US" sz="3600" i="1" dirty="0" smtClean="0">
                <a:solidFill>
                  <a:schemeClr val="bg1"/>
                </a:solidFill>
              </a:rPr>
              <a:t>arkers </a:t>
            </a:r>
            <a:r>
              <a:rPr lang="en-US" sz="3600" i="1" dirty="0">
                <a:solidFill>
                  <a:schemeClr val="bg1"/>
                </a:solidFill>
              </a:rPr>
              <a:t>in Knee OA</a:t>
            </a:r>
          </a:p>
        </p:txBody>
      </p:sp>
      <p:sp>
        <p:nvSpPr>
          <p:cNvPr id="3" name="Subtitle 2"/>
          <p:cNvSpPr>
            <a:spLocks noGrp="1"/>
          </p:cNvSpPr>
          <p:nvPr>
            <p:ph type="subTitle" idx="1"/>
          </p:nvPr>
        </p:nvSpPr>
        <p:spPr>
          <a:xfrm>
            <a:off x="1371600" y="3429000"/>
            <a:ext cx="6400800" cy="2209800"/>
          </a:xfrm>
        </p:spPr>
        <p:txBody>
          <a:bodyPr>
            <a:normAutofit lnSpcReduction="10000"/>
          </a:bodyPr>
          <a:lstStyle/>
          <a:p>
            <a:r>
              <a:rPr lang="en-US" dirty="0" smtClean="0"/>
              <a:t>Jeffrey B. Driban, PhD, ATC, CSCS</a:t>
            </a:r>
          </a:p>
          <a:p>
            <a:r>
              <a:rPr lang="en-US" dirty="0" smtClean="0"/>
              <a:t>Division of Rheumatology</a:t>
            </a:r>
          </a:p>
          <a:p>
            <a:r>
              <a:rPr lang="en-US" dirty="0" smtClean="0"/>
              <a:t>Tufts Medical Center</a:t>
            </a:r>
          </a:p>
          <a:p>
            <a:r>
              <a:rPr lang="en-US" dirty="0" smtClean="0"/>
              <a:t>June 27, 2012</a:t>
            </a:r>
            <a:endParaRPr lang="en-US" dirty="0"/>
          </a:p>
        </p:txBody>
      </p:sp>
      <p:pic>
        <p:nvPicPr>
          <p:cNvPr id="11268" name="Picture 4" descr="Annual Meeting"/>
          <p:cNvPicPr>
            <a:picLocks noChangeAspect="1" noChangeArrowheads="1"/>
          </p:cNvPicPr>
          <p:nvPr/>
        </p:nvPicPr>
        <p:blipFill>
          <a:blip r:embed="rId3" cstate="print"/>
          <a:srcRect/>
          <a:stretch>
            <a:fillRect/>
          </a:stretch>
        </p:blipFill>
        <p:spPr bwMode="auto">
          <a:xfrm>
            <a:off x="3033586" y="5715000"/>
            <a:ext cx="3138614" cy="914400"/>
          </a:xfrm>
          <a:prstGeom prst="rect">
            <a:avLst/>
          </a:prstGeom>
          <a:noFill/>
        </p:spPr>
      </p:pic>
      <p:pic>
        <p:nvPicPr>
          <p:cNvPr id="5" name="Picture 5"/>
          <p:cNvPicPr>
            <a:picLocks noChangeAspect="1" noChangeArrowheads="1"/>
          </p:cNvPicPr>
          <p:nvPr/>
        </p:nvPicPr>
        <p:blipFill>
          <a:blip r:embed="rId4" cstate="print"/>
          <a:srcRect l="9283" t="10909" r="10672" b="5455"/>
          <a:stretch>
            <a:fillRect/>
          </a:stretch>
        </p:blipFill>
        <p:spPr bwMode="auto">
          <a:xfrm>
            <a:off x="7171018" y="3962400"/>
            <a:ext cx="1972982"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001000" cy="1143000"/>
          </a:xfrm>
        </p:spPr>
        <p:txBody>
          <a:bodyPr/>
          <a:lstStyle/>
          <a:p>
            <a:pPr algn="r"/>
            <a:r>
              <a:rPr lang="en-US" dirty="0" smtClean="0"/>
              <a:t>Overview</a:t>
            </a:r>
            <a:endParaRPr lang="en-US" dirty="0"/>
          </a:p>
        </p:txBody>
      </p:sp>
      <p:sp>
        <p:nvSpPr>
          <p:cNvPr id="3" name="Content Placeholder 2"/>
          <p:cNvSpPr>
            <a:spLocks noGrp="1"/>
          </p:cNvSpPr>
          <p:nvPr>
            <p:ph idx="1"/>
          </p:nvPr>
        </p:nvSpPr>
        <p:spPr>
          <a:xfrm>
            <a:off x="457200" y="1600200"/>
            <a:ext cx="8229600" cy="4648200"/>
          </a:xfrm>
        </p:spPr>
        <p:txBody>
          <a:bodyPr>
            <a:normAutofit/>
          </a:bodyPr>
          <a:lstStyle/>
          <a:p>
            <a:r>
              <a:rPr lang="en-US" dirty="0" smtClean="0"/>
              <a:t>Overall Goal</a:t>
            </a:r>
            <a:r>
              <a:rPr lang="en-US" dirty="0"/>
              <a:t>: </a:t>
            </a:r>
            <a:r>
              <a:rPr lang="en-US" dirty="0" smtClean="0"/>
              <a:t>To </a:t>
            </a:r>
            <a:r>
              <a:rPr lang="en-US" dirty="0"/>
              <a:t>educate athletic training clinicians and researchers </a:t>
            </a:r>
            <a:r>
              <a:rPr lang="en-US" dirty="0" smtClean="0"/>
              <a:t>about the </a:t>
            </a:r>
            <a:r>
              <a:rPr lang="en-US" dirty="0"/>
              <a:t>clinical relevance of basic science and how it can be </a:t>
            </a:r>
            <a:r>
              <a:rPr lang="en-US" dirty="0" smtClean="0"/>
              <a:t>used to </a:t>
            </a:r>
            <a:r>
              <a:rPr lang="en-US" dirty="0"/>
              <a:t>answer clinically driven questions.</a:t>
            </a:r>
            <a:endParaRPr lang="en-US" dirty="0" smtClean="0">
              <a:solidFill>
                <a:schemeClr val="bg1"/>
              </a:solidFill>
            </a:endParaRPr>
          </a:p>
          <a:p>
            <a:pPr marL="0" indent="0">
              <a:buNone/>
            </a:pPr>
            <a:endParaRPr lang="en-US" sz="2600" dirty="0" smtClean="0"/>
          </a:p>
          <a:p>
            <a:r>
              <a:rPr lang="en-US" dirty="0"/>
              <a:t>Specific Goal: </a:t>
            </a:r>
            <a:r>
              <a:rPr lang="en-US" dirty="0" smtClean="0"/>
              <a:t>To explain </a:t>
            </a:r>
            <a:r>
              <a:rPr lang="en-US" dirty="0"/>
              <a:t>the application and interpretation of biochemical </a:t>
            </a:r>
            <a:r>
              <a:rPr lang="en-US" dirty="0" smtClean="0"/>
              <a:t>biomarkers and </a:t>
            </a:r>
            <a:r>
              <a:rPr lang="en-US" dirty="0"/>
              <a:t>imaging </a:t>
            </a:r>
            <a:r>
              <a:rPr lang="en-US" dirty="0" smtClean="0"/>
              <a:t>markers </a:t>
            </a:r>
            <a:r>
              <a:rPr lang="en-US" dirty="0"/>
              <a:t>in the knee joints of </a:t>
            </a:r>
            <a:r>
              <a:rPr lang="en-US" dirty="0" smtClean="0"/>
              <a:t>humans.</a:t>
            </a:r>
            <a:endParaRPr lang="en-US" dirty="0" smtClean="0">
              <a:solidFill>
                <a:schemeClr val="bg1"/>
              </a:solidFill>
            </a:endParaRPr>
          </a:p>
        </p:txBody>
      </p:sp>
      <p:sp>
        <p:nvSpPr>
          <p:cNvPr id="4" name="Content Placeholder 3"/>
          <p:cNvSpPr>
            <a:spLocks noGrp="1"/>
          </p:cNvSpPr>
          <p:nvPr>
            <p:ph idx="13"/>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p:txBody>
          <a:bodyPr>
            <a:normAutofit/>
          </a:bodyPr>
          <a:lstStyle/>
          <a:p>
            <a:r>
              <a:rPr lang="en-US" dirty="0" smtClean="0"/>
              <a:t>Biomarkers</a:t>
            </a:r>
          </a:p>
          <a:p>
            <a:pPr lvl="1"/>
            <a:r>
              <a:rPr lang="en-US" dirty="0" smtClean="0"/>
              <a:t>Objective </a:t>
            </a:r>
          </a:p>
          <a:p>
            <a:pPr lvl="1"/>
            <a:r>
              <a:rPr lang="en-US" dirty="0" smtClean="0"/>
              <a:t>Cellular</a:t>
            </a:r>
            <a:r>
              <a:rPr lang="en-US" dirty="0"/>
              <a:t>, biochemical, or molecular (including genetic and epigenetic) measure </a:t>
            </a:r>
            <a:endParaRPr lang="en-US" dirty="0" smtClean="0"/>
          </a:p>
          <a:p>
            <a:pPr lvl="1"/>
            <a:r>
              <a:rPr lang="en-US" dirty="0" smtClean="0"/>
              <a:t>Collected in biological materials (e.g., tissues, bodily fluids)</a:t>
            </a:r>
          </a:p>
          <a:p>
            <a:pPr lvl="1"/>
            <a:r>
              <a:rPr lang="en-US" dirty="0" smtClean="0"/>
              <a:t>Can </a:t>
            </a:r>
            <a:r>
              <a:rPr lang="en-US" dirty="0"/>
              <a:t>detect normal or pathologic </a:t>
            </a:r>
            <a:r>
              <a:rPr lang="en-US" dirty="0" smtClean="0"/>
              <a:t>processes</a:t>
            </a:r>
          </a:p>
          <a:p>
            <a:pPr lvl="1"/>
            <a:r>
              <a:rPr lang="en-US" dirty="0" smtClean="0"/>
              <a:t>Imaging markers </a:t>
            </a:r>
            <a:r>
              <a:rPr lang="en-US" dirty="0"/>
              <a:t>do not fulfill the classic </a:t>
            </a:r>
            <a:r>
              <a:rPr lang="en-US" dirty="0" smtClean="0"/>
              <a:t>definition</a:t>
            </a:r>
            <a:endParaRPr lang="en-US" dirty="0"/>
          </a:p>
        </p:txBody>
      </p:sp>
      <p:sp>
        <p:nvSpPr>
          <p:cNvPr id="4" name="Content Placeholder 3"/>
          <p:cNvSpPr>
            <a:spLocks noGrp="1"/>
          </p:cNvSpPr>
          <p:nvPr>
            <p:ph idx="13"/>
          </p:nvPr>
        </p:nvSpPr>
        <p:spPr/>
        <p:txBody>
          <a:bodyPr/>
          <a:lstStyle/>
          <a:p>
            <a:r>
              <a:rPr lang="en-US" dirty="0" smtClean="0"/>
              <a:t>Bauer DC 2006</a:t>
            </a:r>
            <a:endParaRPr lang="en-US" dirty="0"/>
          </a:p>
        </p:txBody>
      </p:sp>
    </p:spTree>
    <p:extLst>
      <p:ext uri="{BB962C8B-B14F-4D97-AF65-F5344CB8AC3E}">
        <p14:creationId xmlns:p14="http://schemas.microsoft.com/office/powerpoint/2010/main" val="168719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p:txBody>
          <a:bodyPr/>
          <a:lstStyle/>
          <a:p>
            <a:r>
              <a:rPr lang="en-US" dirty="0" smtClean="0"/>
              <a:t>“BIPEDS” </a:t>
            </a:r>
            <a:r>
              <a:rPr lang="en-US" dirty="0"/>
              <a:t>c</a:t>
            </a:r>
            <a:r>
              <a:rPr lang="en-US" dirty="0" smtClean="0"/>
              <a:t>lassification system</a:t>
            </a:r>
          </a:p>
          <a:p>
            <a:pPr lvl="1"/>
            <a:r>
              <a:rPr lang="en-US" b="1" u="sng" dirty="0"/>
              <a:t>B</a:t>
            </a:r>
            <a:r>
              <a:rPr lang="en-US" dirty="0"/>
              <a:t>urden of </a:t>
            </a:r>
            <a:r>
              <a:rPr lang="en-US" dirty="0" smtClean="0"/>
              <a:t>disease</a:t>
            </a:r>
          </a:p>
          <a:p>
            <a:pPr lvl="1"/>
            <a:r>
              <a:rPr lang="en-US" b="1" u="sng" dirty="0" smtClean="0"/>
              <a:t>I</a:t>
            </a:r>
            <a:r>
              <a:rPr lang="en-US" dirty="0" smtClean="0"/>
              <a:t>nvestigative</a:t>
            </a:r>
            <a:endParaRPr lang="en-US" dirty="0"/>
          </a:p>
          <a:p>
            <a:pPr lvl="1"/>
            <a:r>
              <a:rPr lang="en-US" b="1" u="sng" dirty="0" smtClean="0"/>
              <a:t>P</a:t>
            </a:r>
            <a:r>
              <a:rPr lang="en-US" dirty="0" smtClean="0"/>
              <a:t>rognostic</a:t>
            </a:r>
          </a:p>
          <a:p>
            <a:pPr lvl="1"/>
            <a:r>
              <a:rPr lang="en-US" b="1" u="sng" dirty="0" smtClean="0"/>
              <a:t>E</a:t>
            </a:r>
            <a:r>
              <a:rPr lang="en-US" dirty="0" smtClean="0"/>
              <a:t>fficacy </a:t>
            </a:r>
            <a:r>
              <a:rPr lang="en-US" dirty="0"/>
              <a:t>of Intervention</a:t>
            </a:r>
          </a:p>
          <a:p>
            <a:pPr lvl="1"/>
            <a:r>
              <a:rPr lang="en-US" b="1" u="sng" dirty="0" smtClean="0"/>
              <a:t>D</a:t>
            </a:r>
            <a:r>
              <a:rPr lang="en-US" dirty="0" smtClean="0"/>
              <a:t>iagnostic</a:t>
            </a:r>
            <a:endParaRPr lang="en-US" dirty="0"/>
          </a:p>
          <a:p>
            <a:pPr lvl="1"/>
            <a:r>
              <a:rPr lang="en-US" b="1" u="sng" dirty="0"/>
              <a:t>S</a:t>
            </a:r>
            <a:r>
              <a:rPr lang="en-US" dirty="0"/>
              <a:t>afety of Intervention</a:t>
            </a:r>
          </a:p>
          <a:p>
            <a:pPr lvl="1"/>
            <a:endParaRPr lang="en-US" dirty="0"/>
          </a:p>
        </p:txBody>
      </p:sp>
      <p:sp>
        <p:nvSpPr>
          <p:cNvPr id="4" name="Content Placeholder 3"/>
          <p:cNvSpPr>
            <a:spLocks noGrp="1"/>
          </p:cNvSpPr>
          <p:nvPr>
            <p:ph idx="13"/>
          </p:nvPr>
        </p:nvSpPr>
        <p:spPr>
          <a:xfrm>
            <a:off x="457200" y="6324600"/>
            <a:ext cx="8534400" cy="381000"/>
          </a:xfrm>
        </p:spPr>
        <p:txBody>
          <a:bodyPr>
            <a:normAutofit fontScale="92500"/>
          </a:bodyPr>
          <a:lstStyle/>
          <a:p>
            <a:r>
              <a:rPr lang="en-US" dirty="0"/>
              <a:t>Bauer DC </a:t>
            </a:r>
            <a:r>
              <a:rPr lang="en-US" dirty="0" smtClean="0"/>
              <a:t>et al., 2006; Kraus VB et al. 2011 (</a:t>
            </a:r>
            <a:r>
              <a:rPr lang="en-US" dirty="0" err="1" smtClean="0"/>
              <a:t>OARSI</a:t>
            </a:r>
            <a:r>
              <a:rPr lang="en-US" dirty="0" smtClean="0"/>
              <a:t>-FDA Initiative; Biomarkers Working Group)</a:t>
            </a:r>
            <a:endParaRPr lang="en-US" dirty="0"/>
          </a:p>
        </p:txBody>
      </p:sp>
    </p:spTree>
    <p:extLst>
      <p:ext uri="{BB962C8B-B14F-4D97-AF65-F5344CB8AC3E}">
        <p14:creationId xmlns:p14="http://schemas.microsoft.com/office/powerpoint/2010/main" val="1329501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p:txBody>
          <a:bodyPr/>
          <a:lstStyle/>
          <a:p>
            <a:r>
              <a:rPr lang="en-US" dirty="0" smtClean="0"/>
              <a:t>“BIPEDS” </a:t>
            </a:r>
            <a:r>
              <a:rPr lang="en-US" dirty="0"/>
              <a:t>c</a:t>
            </a:r>
            <a:r>
              <a:rPr lang="en-US" dirty="0" smtClean="0"/>
              <a:t>lassification system</a:t>
            </a:r>
          </a:p>
          <a:p>
            <a:pPr lvl="1"/>
            <a:r>
              <a:rPr lang="en-US" b="1" u="sng" dirty="0"/>
              <a:t>D</a:t>
            </a:r>
            <a:r>
              <a:rPr lang="en-US" dirty="0"/>
              <a:t>iagnostic</a:t>
            </a:r>
          </a:p>
          <a:p>
            <a:pPr lvl="1"/>
            <a:r>
              <a:rPr lang="en-US" b="1" u="sng" dirty="0" smtClean="0"/>
              <a:t>B</a:t>
            </a:r>
            <a:r>
              <a:rPr lang="en-US" dirty="0" smtClean="0"/>
              <a:t>urden of disease</a:t>
            </a:r>
          </a:p>
          <a:p>
            <a:pPr lvl="1"/>
            <a:r>
              <a:rPr lang="en-US" b="1" u="sng" dirty="0" smtClean="0"/>
              <a:t>P</a:t>
            </a:r>
            <a:r>
              <a:rPr lang="en-US" dirty="0" smtClean="0"/>
              <a:t>rognostic</a:t>
            </a:r>
          </a:p>
          <a:p>
            <a:pPr lvl="1"/>
            <a:endParaRPr lang="en-US" dirty="0"/>
          </a:p>
        </p:txBody>
      </p:sp>
      <p:sp>
        <p:nvSpPr>
          <p:cNvPr id="4" name="Content Placeholder 3"/>
          <p:cNvSpPr>
            <a:spLocks noGrp="1"/>
          </p:cNvSpPr>
          <p:nvPr>
            <p:ph idx="13"/>
          </p:nvPr>
        </p:nvSpPr>
        <p:spPr>
          <a:xfrm>
            <a:off x="457200" y="6324600"/>
            <a:ext cx="8458200" cy="381000"/>
          </a:xfrm>
        </p:spPr>
        <p:txBody>
          <a:bodyPr>
            <a:normAutofit fontScale="92500"/>
          </a:bodyPr>
          <a:lstStyle/>
          <a:p>
            <a:r>
              <a:rPr lang="en-US" dirty="0"/>
              <a:t>Bauer DC et al., 2006; Kraus VB et al. 2011 (</a:t>
            </a:r>
            <a:r>
              <a:rPr lang="en-US" dirty="0" err="1"/>
              <a:t>OARSI</a:t>
            </a:r>
            <a:r>
              <a:rPr lang="en-US" dirty="0"/>
              <a:t>-FDA Initiative; Biomarkers Working Group)</a:t>
            </a:r>
          </a:p>
        </p:txBody>
      </p:sp>
      <p:pic>
        <p:nvPicPr>
          <p:cNvPr id="6" name="Picture 5"/>
          <p:cNvPicPr>
            <a:picLocks noChangeAspect="1" noChangeArrowheads="1"/>
          </p:cNvPicPr>
          <p:nvPr/>
        </p:nvPicPr>
        <p:blipFill rotWithShape="1">
          <a:blip r:embed="rId3" cstate="print"/>
          <a:srcRect l="9283" t="21848" r="10672" b="5455"/>
          <a:stretch/>
        </p:blipFill>
        <p:spPr bwMode="auto">
          <a:xfrm>
            <a:off x="6477000" y="2971800"/>
            <a:ext cx="2508798" cy="3200400"/>
          </a:xfrm>
          <a:prstGeom prst="rect">
            <a:avLst/>
          </a:prstGeom>
          <a:noFill/>
          <a:ln w="9525">
            <a:noFill/>
            <a:miter lim="800000"/>
            <a:headEnd/>
            <a:tailEnd/>
          </a:ln>
        </p:spPr>
      </p:pic>
      <p:pic>
        <p:nvPicPr>
          <p:cNvPr id="1026" name="Picture 2" descr="C:\Users\Owner\Desktop\Dropbox\Capture2.JP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245864" y="2971800"/>
            <a:ext cx="2070259"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266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p:txBody>
          <a:bodyPr/>
          <a:lstStyle/>
          <a:p>
            <a:r>
              <a:rPr lang="en-US" dirty="0" smtClean="0"/>
              <a:t>“BIPEDS” </a:t>
            </a:r>
            <a:r>
              <a:rPr lang="en-US" dirty="0"/>
              <a:t>c</a:t>
            </a:r>
            <a:r>
              <a:rPr lang="en-US" dirty="0" smtClean="0"/>
              <a:t>lassification system</a:t>
            </a:r>
          </a:p>
          <a:p>
            <a:pPr lvl="1"/>
            <a:r>
              <a:rPr lang="en-US" b="1" u="sng" dirty="0" smtClean="0"/>
              <a:t>E</a:t>
            </a:r>
            <a:r>
              <a:rPr lang="en-US" dirty="0" smtClean="0"/>
              <a:t>fficacy of Intervention</a:t>
            </a:r>
          </a:p>
          <a:p>
            <a:pPr lvl="1"/>
            <a:r>
              <a:rPr lang="en-US" b="1" u="sng" dirty="0" smtClean="0"/>
              <a:t>S</a:t>
            </a:r>
            <a:r>
              <a:rPr lang="en-US" dirty="0" smtClean="0"/>
              <a:t>afety of Intervention</a:t>
            </a:r>
          </a:p>
          <a:p>
            <a:pPr lvl="1"/>
            <a:endParaRPr lang="en-US" dirty="0"/>
          </a:p>
        </p:txBody>
      </p:sp>
      <p:sp>
        <p:nvSpPr>
          <p:cNvPr id="4" name="Content Placeholder 3"/>
          <p:cNvSpPr>
            <a:spLocks noGrp="1"/>
          </p:cNvSpPr>
          <p:nvPr>
            <p:ph idx="13"/>
          </p:nvPr>
        </p:nvSpPr>
        <p:spPr>
          <a:xfrm>
            <a:off x="457200" y="6324600"/>
            <a:ext cx="8382000" cy="381000"/>
          </a:xfrm>
        </p:spPr>
        <p:txBody>
          <a:bodyPr>
            <a:normAutofit fontScale="92500"/>
          </a:bodyPr>
          <a:lstStyle/>
          <a:p>
            <a:r>
              <a:rPr lang="en-US" dirty="0"/>
              <a:t>Bauer DC et al., 2006; Kraus VB et al. 2011 (</a:t>
            </a:r>
            <a:r>
              <a:rPr lang="en-US" dirty="0" err="1"/>
              <a:t>OARSI</a:t>
            </a:r>
            <a:r>
              <a:rPr lang="en-US" dirty="0"/>
              <a:t>-FDA Initiative; Biomarkers Working Group)</a:t>
            </a:r>
          </a:p>
        </p:txBody>
      </p:sp>
      <p:pic>
        <p:nvPicPr>
          <p:cNvPr id="1026" name="Picture 2" descr="File:Caution sign used on roads pn.sv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3810000"/>
            <a:ext cx="2514600" cy="2095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le:Skull and crossbones.sv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59756" y="3810000"/>
            <a:ext cx="2179444" cy="2093976"/>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381000" y="3810000"/>
            <a:ext cx="2209800" cy="2093976"/>
            <a:chOff x="228600" y="3810000"/>
            <a:chExt cx="2209800" cy="2093976"/>
          </a:xfrm>
        </p:grpSpPr>
        <p:sp>
          <p:nvSpPr>
            <p:cNvPr id="5" name="Oval 4"/>
            <p:cNvSpPr/>
            <p:nvPr/>
          </p:nvSpPr>
          <p:spPr>
            <a:xfrm>
              <a:off x="228600" y="3810000"/>
              <a:ext cx="2209800" cy="209397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838200" y="4191000"/>
              <a:ext cx="304800" cy="533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524000" y="4191000"/>
              <a:ext cx="304800" cy="533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c 6"/>
            <p:cNvSpPr/>
            <p:nvPr/>
          </p:nvSpPr>
          <p:spPr>
            <a:xfrm rot="7730817">
              <a:off x="390142" y="3767046"/>
              <a:ext cx="1748032" cy="1838508"/>
            </a:xfrm>
            <a:prstGeom prst="arc">
              <a:avLst>
                <a:gd name="adj1" fmla="val 15851717"/>
                <a:gd name="adj2" fmla="val 724069"/>
              </a:avLst>
            </a:prstGeom>
            <a:ln w="5715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224383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p:txBody>
          <a:bodyPr/>
          <a:lstStyle/>
          <a:p>
            <a:r>
              <a:rPr lang="en-US" dirty="0" smtClean="0"/>
              <a:t>“BIPEDS” </a:t>
            </a:r>
            <a:r>
              <a:rPr lang="en-US" dirty="0"/>
              <a:t>c</a:t>
            </a:r>
            <a:r>
              <a:rPr lang="en-US" dirty="0" smtClean="0"/>
              <a:t>lassification system</a:t>
            </a:r>
          </a:p>
          <a:p>
            <a:pPr lvl="1"/>
            <a:r>
              <a:rPr lang="en-US" b="1" u="sng" dirty="0" smtClean="0"/>
              <a:t>I</a:t>
            </a:r>
            <a:r>
              <a:rPr lang="en-US" dirty="0" smtClean="0"/>
              <a:t>nvestigative</a:t>
            </a:r>
          </a:p>
          <a:p>
            <a:pPr lvl="1"/>
            <a:endParaRPr lang="en-US" dirty="0"/>
          </a:p>
        </p:txBody>
      </p:sp>
      <p:sp>
        <p:nvSpPr>
          <p:cNvPr id="4" name="Content Placeholder 3"/>
          <p:cNvSpPr>
            <a:spLocks noGrp="1"/>
          </p:cNvSpPr>
          <p:nvPr>
            <p:ph idx="13"/>
          </p:nvPr>
        </p:nvSpPr>
        <p:spPr>
          <a:xfrm>
            <a:off x="457200" y="6324600"/>
            <a:ext cx="8534400" cy="381000"/>
          </a:xfrm>
        </p:spPr>
        <p:txBody>
          <a:bodyPr>
            <a:normAutofit fontScale="92500"/>
          </a:bodyPr>
          <a:lstStyle/>
          <a:p>
            <a:r>
              <a:rPr lang="en-US" dirty="0"/>
              <a:t>Bauer DC et al., 2006; Kraus VB et al. 2011 (</a:t>
            </a:r>
            <a:r>
              <a:rPr lang="en-US" dirty="0" err="1"/>
              <a:t>OARSI</a:t>
            </a:r>
            <a:r>
              <a:rPr lang="en-US" dirty="0"/>
              <a:t>-FDA Initiative; Biomarkers Working Group)</a:t>
            </a:r>
          </a:p>
        </p:txBody>
      </p:sp>
      <p:pic>
        <p:nvPicPr>
          <p:cNvPr id="4098" name="Picture 2" descr="C:\Users\Owner\AppData\Local\Microsoft\Windows\Temporary Internet Files\Content.IE5\SE21RARJ\MP90034150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3429000"/>
            <a:ext cx="3657600" cy="260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383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OA Biochemical Biomarkers</a:t>
            </a:r>
            <a:endParaRPr lang="en-US" dirty="0"/>
          </a:p>
        </p:txBody>
      </p:sp>
      <p:sp>
        <p:nvSpPr>
          <p:cNvPr id="3" name="Content Placeholder 2"/>
          <p:cNvSpPr>
            <a:spLocks noGrp="1"/>
          </p:cNvSpPr>
          <p:nvPr>
            <p:ph idx="1"/>
          </p:nvPr>
        </p:nvSpPr>
        <p:spPr/>
        <p:txBody>
          <a:bodyPr/>
          <a:lstStyle/>
          <a:p>
            <a:endParaRPr lang="en-US" dirty="0"/>
          </a:p>
        </p:txBody>
      </p:sp>
      <p:sp>
        <p:nvSpPr>
          <p:cNvPr id="4" name="Content Placeholder 3"/>
          <p:cNvSpPr>
            <a:spLocks noGrp="1"/>
          </p:cNvSpPr>
          <p:nvPr>
            <p:ph idx="13"/>
          </p:nvPr>
        </p:nvSpPr>
        <p:spPr/>
        <p:txBody>
          <a:bodyPr/>
          <a:lstStyle/>
          <a:p>
            <a:r>
              <a:rPr lang="en-US" dirty="0" err="1" smtClean="0"/>
              <a:t>Spil</a:t>
            </a:r>
            <a:r>
              <a:rPr lang="en-US" dirty="0" smtClean="0"/>
              <a:t> van WE et al., 2010</a:t>
            </a:r>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990600"/>
            <a:ext cx="7699656"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63553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OARSI</a:t>
            </a:r>
            <a:r>
              <a:rPr lang="en-US" dirty="0"/>
              <a:t>-FDA </a:t>
            </a:r>
            <a:r>
              <a:rPr lang="en-US" dirty="0" smtClean="0"/>
              <a:t>Initiative</a:t>
            </a:r>
            <a:endParaRPr lang="en-US" dirty="0"/>
          </a:p>
        </p:txBody>
      </p:sp>
      <p:sp>
        <p:nvSpPr>
          <p:cNvPr id="3" name="Content Placeholder 2"/>
          <p:cNvSpPr>
            <a:spLocks noGrp="1"/>
          </p:cNvSpPr>
          <p:nvPr>
            <p:ph idx="1"/>
          </p:nvPr>
        </p:nvSpPr>
        <p:spPr/>
        <p:txBody>
          <a:bodyPr/>
          <a:lstStyle/>
          <a:p>
            <a:r>
              <a:rPr lang="en-US" dirty="0" smtClean="0"/>
              <a:t>OA Biomarkers </a:t>
            </a:r>
            <a:r>
              <a:rPr lang="en-US" dirty="0"/>
              <a:t>Working Group Recommended </a:t>
            </a:r>
            <a:r>
              <a:rPr lang="en-US" dirty="0" smtClean="0"/>
              <a:t>Panel (2011)</a:t>
            </a:r>
          </a:p>
          <a:p>
            <a:pPr lvl="1"/>
            <a:r>
              <a:rPr lang="en-US" dirty="0" smtClean="0"/>
              <a:t>Identified 12 biomarkers</a:t>
            </a:r>
          </a:p>
          <a:p>
            <a:pPr lvl="1"/>
            <a:r>
              <a:rPr lang="en-US" dirty="0" smtClean="0"/>
              <a:t>Urine and/or serum (whole body burden)</a:t>
            </a:r>
          </a:p>
          <a:p>
            <a:pPr lvl="1"/>
            <a:r>
              <a:rPr lang="en-US" dirty="0" smtClean="0"/>
              <a:t>Excluded cytokines/chemokines</a:t>
            </a:r>
          </a:p>
        </p:txBody>
      </p:sp>
      <p:sp>
        <p:nvSpPr>
          <p:cNvPr id="4" name="Content Placeholder 3"/>
          <p:cNvSpPr>
            <a:spLocks noGrp="1"/>
          </p:cNvSpPr>
          <p:nvPr>
            <p:ph idx="13"/>
          </p:nvPr>
        </p:nvSpPr>
        <p:spPr>
          <a:xfrm>
            <a:off x="304800" y="6324600"/>
            <a:ext cx="8839200" cy="381000"/>
          </a:xfrm>
        </p:spPr>
        <p:txBody>
          <a:bodyPr>
            <a:normAutofit/>
          </a:bodyPr>
          <a:lstStyle/>
          <a:p>
            <a:r>
              <a:rPr lang="en-US" dirty="0" smtClean="0"/>
              <a:t>Kraus VB et al 2011	                                                                                     Image: </a:t>
            </a:r>
            <a:r>
              <a:rPr lang="en-US" dirty="0"/>
              <a:t>http://agri.nv.gov</a:t>
            </a:r>
          </a:p>
        </p:txBody>
      </p:sp>
      <p:pic>
        <p:nvPicPr>
          <p:cNvPr id="1026" name="Picture 2" descr="http://agri.nv.gov/EnzymeLinkedImmunosorben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1549" y="4191000"/>
            <a:ext cx="3805451" cy="2491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70855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229600" cy="1143000"/>
          </a:xfrm>
        </p:spPr>
        <p:txBody>
          <a:bodyPr/>
          <a:lstStyle/>
          <a:p>
            <a:r>
              <a:rPr lang="en-US" dirty="0" smtClean="0"/>
              <a:t>Recommended Biomarker Panel</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4 </a:t>
            </a:r>
            <a:r>
              <a:rPr lang="en-US" dirty="0"/>
              <a:t>biomarkers of type I and II collagen </a:t>
            </a:r>
            <a:r>
              <a:rPr lang="en-US" dirty="0" smtClean="0"/>
              <a:t>degradation</a:t>
            </a:r>
          </a:p>
          <a:p>
            <a:r>
              <a:rPr lang="en-US" dirty="0" smtClean="0"/>
              <a:t>2 </a:t>
            </a:r>
            <a:r>
              <a:rPr lang="en-US" dirty="0"/>
              <a:t>biomarkers of type II collagen </a:t>
            </a:r>
            <a:r>
              <a:rPr lang="en-US" dirty="0" smtClean="0"/>
              <a:t>synthesis </a:t>
            </a:r>
          </a:p>
          <a:p>
            <a:r>
              <a:rPr lang="en-US" dirty="0" smtClean="0"/>
              <a:t>2 </a:t>
            </a:r>
            <a:r>
              <a:rPr lang="en-US" dirty="0"/>
              <a:t>biomarkers of bone </a:t>
            </a:r>
            <a:r>
              <a:rPr lang="en-US" dirty="0" smtClean="0"/>
              <a:t>resorption</a:t>
            </a:r>
          </a:p>
          <a:p>
            <a:r>
              <a:rPr lang="en-US" dirty="0" smtClean="0"/>
              <a:t>Cartilage </a:t>
            </a:r>
            <a:r>
              <a:rPr lang="en-US" dirty="0"/>
              <a:t>degeneration (serum cartilage </a:t>
            </a:r>
            <a:r>
              <a:rPr lang="en-US" dirty="0" err="1"/>
              <a:t>oligomeric</a:t>
            </a:r>
            <a:r>
              <a:rPr lang="en-US" dirty="0"/>
              <a:t> matrix protein; COMP</a:t>
            </a:r>
            <a:r>
              <a:rPr lang="en-US" dirty="0" smtClean="0"/>
              <a:t>)</a:t>
            </a:r>
          </a:p>
          <a:p>
            <a:r>
              <a:rPr lang="en-US" dirty="0" smtClean="0"/>
              <a:t>Catabolic </a:t>
            </a:r>
            <a:r>
              <a:rPr lang="en-US" dirty="0"/>
              <a:t>enzymes (serum matrix metalloproteinase-3; MMP-3</a:t>
            </a:r>
            <a:r>
              <a:rPr lang="en-US" dirty="0" smtClean="0"/>
              <a:t>)</a:t>
            </a:r>
          </a:p>
          <a:p>
            <a:r>
              <a:rPr lang="en-US" dirty="0"/>
              <a:t>S</a:t>
            </a:r>
            <a:r>
              <a:rPr lang="en-US" dirty="0" smtClean="0"/>
              <a:t>erum </a:t>
            </a:r>
            <a:r>
              <a:rPr lang="en-US" dirty="0"/>
              <a:t>hyaluronan (reflective of osteophytes and </a:t>
            </a:r>
            <a:r>
              <a:rPr lang="en-US" dirty="0" err="1"/>
              <a:t>synovitis</a:t>
            </a:r>
            <a:r>
              <a:rPr lang="en-US" dirty="0" smtClean="0"/>
              <a:t>)</a:t>
            </a:r>
          </a:p>
          <a:p>
            <a:r>
              <a:rPr lang="en-US" dirty="0"/>
              <a:t>C</a:t>
            </a:r>
            <a:r>
              <a:rPr lang="en-US" dirty="0" smtClean="0"/>
              <a:t>artilage </a:t>
            </a:r>
            <a:r>
              <a:rPr lang="en-US" dirty="0"/>
              <a:t>aggrecan turnover (serum aggrecan chondroitin sulfate 846 epitope</a:t>
            </a:r>
            <a:r>
              <a:rPr lang="en-US" dirty="0" smtClean="0"/>
              <a:t>)</a:t>
            </a:r>
          </a:p>
        </p:txBody>
      </p:sp>
      <p:sp>
        <p:nvSpPr>
          <p:cNvPr id="4" name="Content Placeholder 3"/>
          <p:cNvSpPr>
            <a:spLocks noGrp="1"/>
          </p:cNvSpPr>
          <p:nvPr>
            <p:ph idx="13"/>
          </p:nvPr>
        </p:nvSpPr>
        <p:spPr/>
        <p:txBody>
          <a:bodyPr/>
          <a:lstStyle/>
          <a:p>
            <a:r>
              <a:rPr lang="en-US" dirty="0"/>
              <a:t>Kraus VB et al 2011</a:t>
            </a:r>
          </a:p>
        </p:txBody>
      </p:sp>
    </p:spTree>
    <p:extLst>
      <p:ext uri="{BB962C8B-B14F-4D97-AF65-F5344CB8AC3E}">
        <p14:creationId xmlns:p14="http://schemas.microsoft.com/office/powerpoint/2010/main" val="25545328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229600" cy="1143000"/>
          </a:xfrm>
        </p:spPr>
        <p:txBody>
          <a:bodyPr/>
          <a:lstStyle/>
          <a:p>
            <a:r>
              <a:rPr lang="en-US" dirty="0" smtClean="0"/>
              <a:t>Recommended Biomarker Panel</a:t>
            </a:r>
            <a:endParaRPr lang="en-US" dirty="0"/>
          </a:p>
        </p:txBody>
      </p:sp>
      <p:sp>
        <p:nvSpPr>
          <p:cNvPr id="3" name="Content Placeholder 2"/>
          <p:cNvSpPr>
            <a:spLocks noGrp="1"/>
          </p:cNvSpPr>
          <p:nvPr>
            <p:ph idx="1"/>
          </p:nvPr>
        </p:nvSpPr>
        <p:spPr>
          <a:xfrm>
            <a:off x="304800" y="1447800"/>
            <a:ext cx="8763000" cy="4525963"/>
          </a:xfrm>
        </p:spPr>
        <p:txBody>
          <a:bodyPr>
            <a:normAutofit/>
          </a:bodyPr>
          <a:lstStyle/>
          <a:p>
            <a:r>
              <a:rPr lang="en-US" sz="2400" dirty="0" smtClean="0"/>
              <a:t>Only </a:t>
            </a:r>
            <a:r>
              <a:rPr lang="en-US" sz="2400" dirty="0"/>
              <a:t>two of the 12 biomarkers are classified as valid biomarkers: </a:t>
            </a:r>
            <a:endParaRPr lang="en-US" sz="2400" dirty="0" smtClean="0"/>
          </a:p>
          <a:p>
            <a:pPr lvl="1"/>
            <a:r>
              <a:rPr lang="en-US" sz="2100" dirty="0" smtClean="0"/>
              <a:t>Urinary C-terminal cross-linking telopeptide </a:t>
            </a:r>
            <a:r>
              <a:rPr lang="en-US" sz="2100" dirty="0"/>
              <a:t>of type II collagen (CTX-II) </a:t>
            </a:r>
            <a:endParaRPr lang="en-US" sz="2100" dirty="0" smtClean="0"/>
          </a:p>
          <a:p>
            <a:pPr lvl="2"/>
            <a:r>
              <a:rPr lang="en-US" sz="2100" dirty="0" smtClean="0"/>
              <a:t>From </a:t>
            </a:r>
            <a:r>
              <a:rPr lang="en-US" sz="2100" dirty="0"/>
              <a:t>mineralized and </a:t>
            </a:r>
            <a:r>
              <a:rPr lang="en-US" sz="2100" dirty="0" err="1"/>
              <a:t>nonmineralized</a:t>
            </a:r>
            <a:r>
              <a:rPr lang="en-US" sz="2100" dirty="0"/>
              <a:t> cartilage </a:t>
            </a:r>
            <a:r>
              <a:rPr lang="en-US" sz="2100" dirty="0" smtClean="0"/>
              <a:t>as well as bone</a:t>
            </a:r>
            <a:endParaRPr lang="en-US" sz="2100" dirty="0"/>
          </a:p>
          <a:p>
            <a:pPr lvl="2"/>
            <a:r>
              <a:rPr lang="en-US" sz="2100" dirty="0" smtClean="0"/>
              <a:t>Associated </a:t>
            </a:r>
            <a:r>
              <a:rPr lang="en-US" sz="2100" dirty="0"/>
              <a:t>with type II collagen degradation and </a:t>
            </a:r>
            <a:r>
              <a:rPr lang="en-US" sz="2100" dirty="0" smtClean="0"/>
              <a:t>osteophytes </a:t>
            </a:r>
          </a:p>
          <a:p>
            <a:pPr lvl="2"/>
            <a:r>
              <a:rPr lang="en-US" sz="2100" dirty="0" smtClean="0"/>
              <a:t>Burden </a:t>
            </a:r>
            <a:r>
              <a:rPr lang="en-US" sz="2100" dirty="0"/>
              <a:t>of disease (knee and hip</a:t>
            </a:r>
            <a:r>
              <a:rPr lang="en-US" sz="2100" dirty="0" smtClean="0"/>
              <a:t>)</a:t>
            </a:r>
          </a:p>
          <a:p>
            <a:pPr lvl="2"/>
            <a:r>
              <a:rPr lang="en-US" sz="2100" dirty="0" smtClean="0"/>
              <a:t>Prognostic </a:t>
            </a:r>
            <a:r>
              <a:rPr lang="en-US" sz="2100" dirty="0"/>
              <a:t>(knee and hip</a:t>
            </a:r>
            <a:r>
              <a:rPr lang="en-US" sz="2100" dirty="0" smtClean="0"/>
              <a:t>) </a:t>
            </a:r>
          </a:p>
          <a:p>
            <a:pPr lvl="2"/>
            <a:r>
              <a:rPr lang="en-US" sz="2100" dirty="0" smtClean="0"/>
              <a:t>Efficacy </a:t>
            </a:r>
            <a:r>
              <a:rPr lang="en-US" sz="2100" dirty="0"/>
              <a:t>of intervention (knee only</a:t>
            </a:r>
            <a:r>
              <a:rPr lang="en-US" sz="2100" dirty="0" smtClean="0"/>
              <a:t>)</a:t>
            </a:r>
          </a:p>
          <a:p>
            <a:pPr lvl="2"/>
            <a:r>
              <a:rPr lang="en-US" sz="2100" dirty="0" smtClean="0"/>
              <a:t>Diagnostic </a:t>
            </a:r>
            <a:r>
              <a:rPr lang="en-US" sz="2100" dirty="0"/>
              <a:t>biomarker (knee and hip</a:t>
            </a:r>
            <a:r>
              <a:rPr lang="en-US" sz="2100" dirty="0" smtClean="0"/>
              <a:t>)</a:t>
            </a:r>
          </a:p>
        </p:txBody>
      </p:sp>
      <p:sp>
        <p:nvSpPr>
          <p:cNvPr id="4" name="Content Placeholder 3"/>
          <p:cNvSpPr>
            <a:spLocks noGrp="1"/>
          </p:cNvSpPr>
          <p:nvPr>
            <p:ph idx="13"/>
          </p:nvPr>
        </p:nvSpPr>
        <p:spPr>
          <a:xfrm>
            <a:off x="457200" y="6096000"/>
            <a:ext cx="8229600" cy="609600"/>
          </a:xfrm>
        </p:spPr>
        <p:txBody>
          <a:bodyPr>
            <a:normAutofit fontScale="92500" lnSpcReduction="10000"/>
          </a:bodyPr>
          <a:lstStyle/>
          <a:p>
            <a:r>
              <a:rPr lang="en-US" dirty="0" smtClean="0"/>
              <a:t>Image: Rousseau J &amp; </a:t>
            </a:r>
          </a:p>
          <a:p>
            <a:r>
              <a:rPr lang="en-US" dirty="0" smtClean="0"/>
              <a:t>              </a:t>
            </a:r>
            <a:r>
              <a:rPr lang="en-US" dirty="0" err="1" smtClean="0"/>
              <a:t>Delmas</a:t>
            </a:r>
            <a:r>
              <a:rPr lang="en-US" dirty="0" smtClean="0"/>
              <a:t> P 2007</a:t>
            </a: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t="12302"/>
          <a:stretch>
            <a:fillRect/>
          </a:stretch>
        </p:blipFill>
        <p:spPr bwMode="auto">
          <a:xfrm>
            <a:off x="3810000" y="4648200"/>
            <a:ext cx="5257800" cy="2172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7391400" y="5105400"/>
            <a:ext cx="1066800" cy="1676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68696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229600" cy="1143000"/>
          </a:xfrm>
        </p:spPr>
        <p:txBody>
          <a:bodyPr/>
          <a:lstStyle/>
          <a:p>
            <a:r>
              <a:rPr lang="en-US" dirty="0" smtClean="0"/>
              <a:t>Recommended Biomarker Panel</a:t>
            </a:r>
            <a:endParaRPr lang="en-US" dirty="0"/>
          </a:p>
        </p:txBody>
      </p:sp>
      <p:sp>
        <p:nvSpPr>
          <p:cNvPr id="3" name="Content Placeholder 2"/>
          <p:cNvSpPr>
            <a:spLocks noGrp="1"/>
          </p:cNvSpPr>
          <p:nvPr>
            <p:ph idx="1"/>
          </p:nvPr>
        </p:nvSpPr>
        <p:spPr/>
        <p:txBody>
          <a:bodyPr>
            <a:normAutofit/>
          </a:bodyPr>
          <a:lstStyle/>
          <a:p>
            <a:r>
              <a:rPr lang="en-US" dirty="0" smtClean="0"/>
              <a:t>Only </a:t>
            </a:r>
            <a:r>
              <a:rPr lang="en-US" dirty="0"/>
              <a:t>two of the 12 biomarkers are classified as valid biomarkers: </a:t>
            </a:r>
            <a:endParaRPr lang="en-US" dirty="0" smtClean="0"/>
          </a:p>
          <a:p>
            <a:pPr lvl="1"/>
            <a:r>
              <a:rPr lang="en-US" dirty="0" smtClean="0"/>
              <a:t>Serum matrix metalloproteinase (</a:t>
            </a:r>
            <a:r>
              <a:rPr lang="en-US" dirty="0" err="1" smtClean="0"/>
              <a:t>MMP</a:t>
            </a:r>
            <a:r>
              <a:rPr lang="en-US" dirty="0" smtClean="0"/>
              <a:t>)-3</a:t>
            </a:r>
          </a:p>
          <a:p>
            <a:pPr lvl="2"/>
            <a:r>
              <a:rPr lang="en-US" dirty="0" smtClean="0"/>
              <a:t>Enzyme </a:t>
            </a:r>
            <a:r>
              <a:rPr lang="en-US" dirty="0"/>
              <a:t>associated with joint tissue degradation and </a:t>
            </a:r>
            <a:r>
              <a:rPr lang="en-US" dirty="0" smtClean="0"/>
              <a:t>inflammation</a:t>
            </a:r>
          </a:p>
          <a:p>
            <a:pPr lvl="2"/>
            <a:r>
              <a:rPr lang="en-US" dirty="0" smtClean="0"/>
              <a:t>Intervention </a:t>
            </a:r>
            <a:r>
              <a:rPr lang="en-US" dirty="0"/>
              <a:t>efficacy for knee </a:t>
            </a:r>
            <a:r>
              <a:rPr lang="en-US" dirty="0" smtClean="0"/>
              <a:t>OA</a:t>
            </a:r>
            <a:endParaRPr lang="en-US" dirty="0"/>
          </a:p>
        </p:txBody>
      </p:sp>
      <p:sp>
        <p:nvSpPr>
          <p:cNvPr id="4" name="Content Placeholder 3"/>
          <p:cNvSpPr>
            <a:spLocks noGrp="1"/>
          </p:cNvSpPr>
          <p:nvPr>
            <p:ph idx="13"/>
          </p:nvPr>
        </p:nvSpPr>
        <p:spPr/>
        <p:txBody>
          <a:bodyPr/>
          <a:lstStyle/>
          <a:p>
            <a:endParaRPr lang="en-US"/>
          </a:p>
        </p:txBody>
      </p:sp>
    </p:spTree>
    <p:extLst>
      <p:ext uri="{BB962C8B-B14F-4D97-AF65-F5344CB8AC3E}">
        <p14:creationId xmlns:p14="http://schemas.microsoft.com/office/powerpoint/2010/main" val="14969971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OA Biomarkers</a:t>
            </a:r>
            <a:endParaRPr lang="en-US" dirty="0"/>
          </a:p>
        </p:txBody>
      </p:sp>
      <p:sp>
        <p:nvSpPr>
          <p:cNvPr id="3" name="Content Placeholder 2"/>
          <p:cNvSpPr>
            <a:spLocks noGrp="1"/>
          </p:cNvSpPr>
          <p:nvPr>
            <p:ph idx="1"/>
          </p:nvPr>
        </p:nvSpPr>
        <p:spPr>
          <a:xfrm>
            <a:off x="76200" y="1295400"/>
            <a:ext cx="8915400" cy="4830763"/>
          </a:xfrm>
        </p:spPr>
        <p:txBody>
          <a:bodyPr/>
          <a:lstStyle/>
          <a:p>
            <a:r>
              <a:rPr lang="en-US" sz="2800" dirty="0" smtClean="0"/>
              <a:t>Serum COMP</a:t>
            </a:r>
          </a:p>
          <a:p>
            <a:pPr lvl="1"/>
            <a:r>
              <a:rPr lang="en-US" dirty="0" smtClean="0"/>
              <a:t>Diagnostic</a:t>
            </a:r>
          </a:p>
          <a:p>
            <a:pPr lvl="2"/>
            <a:r>
              <a:rPr lang="en-US" sz="2100" dirty="0" smtClean="0"/>
              <a:t>Possibly a moderate difference between knees with and without osteoarthritis</a:t>
            </a:r>
          </a:p>
          <a:p>
            <a:pPr lvl="2"/>
            <a:r>
              <a:rPr lang="en-US" sz="2100" dirty="0" smtClean="0"/>
              <a:t>This pattern was detected across radiographic severities</a:t>
            </a:r>
          </a:p>
          <a:p>
            <a:pPr lvl="2"/>
            <a:r>
              <a:rPr lang="en-US" sz="2100" dirty="0" smtClean="0"/>
              <a:t>More prospective studies will be needed</a:t>
            </a:r>
          </a:p>
          <a:p>
            <a:pPr lvl="3"/>
            <a:endParaRPr lang="en-US" sz="2100" dirty="0"/>
          </a:p>
          <a:p>
            <a:endParaRPr lang="en-US" sz="2100" dirty="0"/>
          </a:p>
        </p:txBody>
      </p:sp>
      <p:sp>
        <p:nvSpPr>
          <p:cNvPr id="4" name="Content Placeholder 3"/>
          <p:cNvSpPr>
            <a:spLocks noGrp="1"/>
          </p:cNvSpPr>
          <p:nvPr>
            <p:ph idx="13"/>
          </p:nvPr>
        </p:nvSpPr>
        <p:spPr>
          <a:xfrm>
            <a:off x="457200" y="6019800"/>
            <a:ext cx="8229600" cy="685800"/>
          </a:xfrm>
        </p:spPr>
        <p:txBody>
          <a:bodyPr>
            <a:normAutofit lnSpcReduction="10000"/>
          </a:bodyPr>
          <a:lstStyle/>
          <a:p>
            <a:r>
              <a:rPr lang="en-US" dirty="0" err="1" smtClean="0"/>
              <a:t>Spil</a:t>
            </a:r>
            <a:r>
              <a:rPr lang="en-US" dirty="0" smtClean="0"/>
              <a:t> van WE et al., 2010, Hoch </a:t>
            </a:r>
            <a:r>
              <a:rPr lang="en-US" dirty="0" err="1" smtClean="0"/>
              <a:t>JM</a:t>
            </a:r>
            <a:r>
              <a:rPr lang="en-US" dirty="0" smtClean="0"/>
              <a:t> et al., 2011</a:t>
            </a:r>
          </a:p>
          <a:p>
            <a:r>
              <a:rPr lang="en-US" dirty="0" smtClean="0"/>
              <a:t>Image: </a:t>
            </a:r>
            <a:r>
              <a:rPr lang="en-US" dirty="0" err="1" smtClean="0"/>
              <a:t>Heinegard</a:t>
            </a:r>
            <a:r>
              <a:rPr lang="en-US" dirty="0" smtClean="0"/>
              <a:t> D &amp; </a:t>
            </a:r>
            <a:r>
              <a:rPr lang="en-US" dirty="0" err="1" smtClean="0"/>
              <a:t>Saxne</a:t>
            </a:r>
            <a:r>
              <a:rPr lang="en-US" dirty="0" smtClean="0"/>
              <a:t> T 2010</a:t>
            </a:r>
            <a:endParaRPr lang="en-US"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3733800"/>
            <a:ext cx="4015451" cy="3045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6"/>
          <p:cNvSpPr/>
          <p:nvPr/>
        </p:nvSpPr>
        <p:spPr>
          <a:xfrm>
            <a:off x="7772400" y="3560425"/>
            <a:ext cx="1143000" cy="101157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02465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Misfit Island</a:t>
            </a:r>
            <a:endParaRPr lang="en-US" dirty="0"/>
          </a:p>
        </p:txBody>
      </p:sp>
      <p:sp>
        <p:nvSpPr>
          <p:cNvPr id="3" name="Content Placeholder 2"/>
          <p:cNvSpPr>
            <a:spLocks noGrp="1"/>
          </p:cNvSpPr>
          <p:nvPr>
            <p:ph idx="1"/>
          </p:nvPr>
        </p:nvSpPr>
        <p:spPr/>
        <p:txBody>
          <a:bodyPr/>
          <a:lstStyle/>
          <a:p>
            <a:r>
              <a:rPr lang="en-US" dirty="0" smtClean="0"/>
              <a:t>Cytokines, chemokines, neuropeptides, </a:t>
            </a:r>
            <a:r>
              <a:rPr lang="en-US" dirty="0" err="1" smtClean="0"/>
              <a:t>etc</a:t>
            </a:r>
            <a:endParaRPr lang="en-US" dirty="0" smtClean="0"/>
          </a:p>
          <a:p>
            <a:pPr lvl="1"/>
            <a:r>
              <a:rPr lang="en-US" dirty="0" smtClean="0"/>
              <a:t>These key signaling proteins are often omitted from discussions about OA biomarkers</a:t>
            </a:r>
          </a:p>
          <a:p>
            <a:pPr lvl="1"/>
            <a:r>
              <a:rPr lang="en-US" dirty="0" smtClean="0"/>
              <a:t>Can be very valuable when assessing questions regarding mechanisms and pathways</a:t>
            </a:r>
          </a:p>
          <a:p>
            <a:pPr lvl="1">
              <a:buNone/>
            </a:pPr>
            <a:r>
              <a:rPr lang="en-US" dirty="0" smtClean="0"/>
              <a:t>	BUT</a:t>
            </a:r>
          </a:p>
          <a:p>
            <a:pPr lvl="1"/>
            <a:r>
              <a:rPr lang="en-US" dirty="0" smtClean="0"/>
              <a:t>Require more validation </a:t>
            </a:r>
          </a:p>
          <a:p>
            <a:pPr marL="457200" lvl="1" indent="0">
              <a:buNone/>
            </a:pPr>
            <a:endParaRPr lang="en-US" dirty="0" smtClean="0"/>
          </a:p>
        </p:txBody>
      </p:sp>
      <p:sp>
        <p:nvSpPr>
          <p:cNvPr id="4" name="Content Placeholder 3"/>
          <p:cNvSpPr>
            <a:spLocks noGrp="1"/>
          </p:cNvSpPr>
          <p:nvPr>
            <p:ph idx="13"/>
          </p:nvPr>
        </p:nvSpPr>
        <p:spPr/>
        <p:txBody>
          <a:bodyPr/>
          <a:lstStyle/>
          <a:p>
            <a:endParaRPr lang="en-US"/>
          </a:p>
        </p:txBody>
      </p:sp>
    </p:spTree>
    <p:extLst>
      <p:ext uri="{BB962C8B-B14F-4D97-AF65-F5344CB8AC3E}">
        <p14:creationId xmlns:p14="http://schemas.microsoft.com/office/powerpoint/2010/main" val="15289141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Inflammatory Biomarkers</a:t>
            </a:r>
            <a:endParaRPr lang="en-US" dirty="0"/>
          </a:p>
        </p:txBody>
      </p:sp>
      <p:sp>
        <p:nvSpPr>
          <p:cNvPr id="3" name="Content Placeholder 2"/>
          <p:cNvSpPr>
            <a:spLocks noGrp="1"/>
          </p:cNvSpPr>
          <p:nvPr>
            <p:ph idx="1"/>
          </p:nvPr>
        </p:nvSpPr>
        <p:spPr>
          <a:xfrm>
            <a:off x="457200" y="1600200"/>
            <a:ext cx="8305800" cy="4525963"/>
          </a:xfrm>
        </p:spPr>
        <p:txBody>
          <a:bodyPr/>
          <a:lstStyle/>
          <a:p>
            <a:r>
              <a:rPr lang="en-US" dirty="0" smtClean="0"/>
              <a:t>Serum high-sensitivity C-reactive protein</a:t>
            </a:r>
          </a:p>
          <a:p>
            <a:pPr lvl="1"/>
            <a:r>
              <a:rPr lang="en-US" dirty="0" smtClean="0"/>
              <a:t>Associated with knee </a:t>
            </a:r>
          </a:p>
          <a:p>
            <a:pPr marL="457200" lvl="1" indent="0">
              <a:buNone/>
            </a:pPr>
            <a:r>
              <a:rPr lang="en-US" dirty="0" smtClean="0"/>
              <a:t>    symptoms and </a:t>
            </a:r>
          </a:p>
          <a:p>
            <a:pPr marL="457200" lvl="1" indent="0">
              <a:buNone/>
            </a:pPr>
            <a:r>
              <a:rPr lang="en-US" dirty="0" smtClean="0"/>
              <a:t>    change in knee symptoms</a:t>
            </a:r>
            <a:r>
              <a:rPr lang="en-US" baseline="30000" dirty="0" smtClean="0"/>
              <a:t>2</a:t>
            </a:r>
          </a:p>
          <a:p>
            <a:pPr lvl="1"/>
            <a:r>
              <a:rPr lang="en-US" dirty="0" smtClean="0"/>
              <a:t>Probably not associated </a:t>
            </a:r>
          </a:p>
          <a:p>
            <a:pPr marL="457200" lvl="1" indent="0">
              <a:buNone/>
            </a:pPr>
            <a:r>
              <a:rPr lang="en-US" dirty="0"/>
              <a:t> </a:t>
            </a:r>
            <a:r>
              <a:rPr lang="en-US" dirty="0" smtClean="0"/>
              <a:t>   with radiographic OA</a:t>
            </a:r>
            <a:r>
              <a:rPr lang="en-US" baseline="30000" dirty="0" smtClean="0"/>
              <a:t>1</a:t>
            </a:r>
          </a:p>
          <a:p>
            <a:pPr lvl="2"/>
            <a:r>
              <a:rPr lang="en-US" dirty="0" smtClean="0"/>
              <a:t>Hand, knee, and hip</a:t>
            </a:r>
          </a:p>
          <a:p>
            <a:pPr lvl="1"/>
            <a:endParaRPr lang="en-US" dirty="0"/>
          </a:p>
        </p:txBody>
      </p:sp>
      <p:sp>
        <p:nvSpPr>
          <p:cNvPr id="4" name="Content Placeholder 3"/>
          <p:cNvSpPr>
            <a:spLocks noGrp="1"/>
          </p:cNvSpPr>
          <p:nvPr>
            <p:ph idx="13"/>
          </p:nvPr>
        </p:nvSpPr>
        <p:spPr>
          <a:xfrm>
            <a:off x="381000" y="6248400"/>
            <a:ext cx="8686800" cy="533400"/>
          </a:xfrm>
        </p:spPr>
        <p:txBody>
          <a:bodyPr>
            <a:normAutofit/>
          </a:bodyPr>
          <a:lstStyle/>
          <a:p>
            <a:r>
              <a:rPr lang="en-US" dirty="0" smtClean="0"/>
              <a:t>1. </a:t>
            </a:r>
            <a:r>
              <a:rPr lang="en-US" dirty="0" err="1" smtClean="0"/>
              <a:t>Kerkhof</a:t>
            </a:r>
            <a:r>
              <a:rPr lang="en-US" dirty="0" smtClean="0"/>
              <a:t> H et al., 2010; </a:t>
            </a:r>
            <a:r>
              <a:rPr lang="en-US" dirty="0" err="1" smtClean="0"/>
              <a:t>Vlad</a:t>
            </a:r>
            <a:r>
              <a:rPr lang="en-US" dirty="0" smtClean="0"/>
              <a:t> SC et al., 2011. 2. </a:t>
            </a:r>
            <a:r>
              <a:rPr lang="en-US" dirty="0" err="1" smtClean="0"/>
              <a:t>Stannus</a:t>
            </a:r>
            <a:r>
              <a:rPr lang="en-US" dirty="0" smtClean="0"/>
              <a:t> O et al. 2012, </a:t>
            </a:r>
            <a:r>
              <a:rPr lang="en-US" dirty="0" err="1" smtClean="0"/>
              <a:t>Stürmer</a:t>
            </a:r>
            <a:r>
              <a:rPr lang="en-US" dirty="0" smtClean="0"/>
              <a:t> T et al. 2004</a:t>
            </a:r>
            <a:endParaRPr lang="en-US" dirty="0"/>
          </a:p>
        </p:txBody>
      </p:sp>
      <p:grpSp>
        <p:nvGrpSpPr>
          <p:cNvPr id="5" name="Group 4"/>
          <p:cNvGrpSpPr/>
          <p:nvPr/>
        </p:nvGrpSpPr>
        <p:grpSpPr>
          <a:xfrm>
            <a:off x="5257800" y="2286000"/>
            <a:ext cx="3810000" cy="3819525"/>
            <a:chOff x="5257800" y="2286000"/>
            <a:chExt cx="3810000" cy="3819525"/>
          </a:xfrm>
        </p:grpSpPr>
        <p:pic>
          <p:nvPicPr>
            <p:cNvPr id="1026" name="Picture 2" descr="http://www.medscape.com/content/2003/00/45/09/450937/art-adnc450937.fig3.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2286000"/>
              <a:ext cx="3810000" cy="3819525"/>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6553200" y="4876800"/>
              <a:ext cx="1524000" cy="1066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710899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458200" cy="1143000"/>
          </a:xfrm>
        </p:spPr>
        <p:txBody>
          <a:bodyPr/>
          <a:lstStyle/>
          <a:p>
            <a:r>
              <a:rPr lang="en-US" dirty="0" smtClean="0"/>
              <a:t>Things to Consider</a:t>
            </a:r>
            <a:endParaRPr lang="en-US" dirty="0"/>
          </a:p>
        </p:txBody>
      </p:sp>
      <p:sp>
        <p:nvSpPr>
          <p:cNvPr id="3" name="Content Placeholder 2"/>
          <p:cNvSpPr>
            <a:spLocks noGrp="1"/>
          </p:cNvSpPr>
          <p:nvPr>
            <p:ph idx="1"/>
          </p:nvPr>
        </p:nvSpPr>
        <p:spPr>
          <a:xfrm>
            <a:off x="457200" y="1600200"/>
            <a:ext cx="8458200" cy="4525963"/>
          </a:xfrm>
        </p:spPr>
        <p:txBody>
          <a:bodyPr>
            <a:normAutofit/>
          </a:bodyPr>
          <a:lstStyle/>
          <a:p>
            <a:r>
              <a:rPr lang="en-US" dirty="0" smtClean="0"/>
              <a:t>Systemic </a:t>
            </a:r>
            <a:r>
              <a:rPr lang="en-US" dirty="0"/>
              <a:t>biomarkers reflect OA of the patient </a:t>
            </a:r>
            <a:endParaRPr lang="en-US" dirty="0" smtClean="0"/>
          </a:p>
          <a:p>
            <a:endParaRPr lang="en-US" sz="2300" dirty="0" smtClean="0"/>
          </a:p>
          <a:p>
            <a:r>
              <a:rPr lang="en-US" dirty="0"/>
              <a:t>I</a:t>
            </a:r>
            <a:r>
              <a:rPr lang="en-US" dirty="0" smtClean="0"/>
              <a:t>ntra-articular biomarkers characterize local OA</a:t>
            </a:r>
          </a:p>
          <a:p>
            <a:pPr lvl="1"/>
            <a:r>
              <a:rPr lang="en-US" dirty="0" smtClean="0"/>
              <a:t>Can be done in </a:t>
            </a:r>
            <a:r>
              <a:rPr lang="en-US" dirty="0" err="1" smtClean="0"/>
              <a:t>noneffused</a:t>
            </a:r>
            <a:r>
              <a:rPr lang="en-US" dirty="0" smtClean="0"/>
              <a:t> knees</a:t>
            </a:r>
            <a:r>
              <a:rPr lang="en-US" baseline="30000" dirty="0" smtClean="0"/>
              <a:t>1</a:t>
            </a:r>
          </a:p>
          <a:p>
            <a:endParaRPr lang="en-US" sz="2300" dirty="0" smtClean="0"/>
          </a:p>
          <a:p>
            <a:r>
              <a:rPr lang="en-US" dirty="0" smtClean="0"/>
              <a:t>Depending </a:t>
            </a:r>
            <a:r>
              <a:rPr lang="en-US" dirty="0"/>
              <a:t>on the purpose of analyses or intervention it may be preferable to select systemic or local biomarkers. </a:t>
            </a:r>
          </a:p>
        </p:txBody>
      </p:sp>
      <p:sp>
        <p:nvSpPr>
          <p:cNvPr id="4" name="Content Placeholder 3"/>
          <p:cNvSpPr>
            <a:spLocks noGrp="1"/>
          </p:cNvSpPr>
          <p:nvPr>
            <p:ph idx="13"/>
          </p:nvPr>
        </p:nvSpPr>
        <p:spPr/>
        <p:txBody>
          <a:bodyPr/>
          <a:lstStyle/>
          <a:p>
            <a:r>
              <a:rPr lang="en-US" dirty="0" smtClean="0"/>
              <a:t>1. </a:t>
            </a:r>
            <a:r>
              <a:rPr lang="en-US" dirty="0" err="1" smtClean="0"/>
              <a:t>Cattano</a:t>
            </a:r>
            <a:r>
              <a:rPr lang="en-US" dirty="0" smtClean="0"/>
              <a:t> N et al. 2011;Driban </a:t>
            </a:r>
            <a:r>
              <a:rPr lang="en-US" dirty="0" err="1" smtClean="0"/>
              <a:t>JB</a:t>
            </a:r>
            <a:r>
              <a:rPr lang="en-US" dirty="0" smtClean="0"/>
              <a:t> et al. 2010; Kraus VB et al. 2007</a:t>
            </a:r>
            <a:endParaRPr lang="en-US" dirty="0"/>
          </a:p>
        </p:txBody>
      </p:sp>
    </p:spTree>
    <p:extLst>
      <p:ext uri="{BB962C8B-B14F-4D97-AF65-F5344CB8AC3E}">
        <p14:creationId xmlns:p14="http://schemas.microsoft.com/office/powerpoint/2010/main" val="820607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10600" cy="1143000"/>
          </a:xfrm>
        </p:spPr>
        <p:txBody>
          <a:bodyPr/>
          <a:lstStyle/>
          <a:p>
            <a:r>
              <a:rPr lang="en-US" dirty="0"/>
              <a:t>Where is the Clinical Relevance?</a:t>
            </a:r>
          </a:p>
        </p:txBody>
      </p:sp>
      <p:sp>
        <p:nvSpPr>
          <p:cNvPr id="3" name="Content Placeholder 2"/>
          <p:cNvSpPr>
            <a:spLocks noGrp="1"/>
          </p:cNvSpPr>
          <p:nvPr>
            <p:ph idx="1"/>
          </p:nvPr>
        </p:nvSpPr>
        <p:spPr/>
        <p:txBody>
          <a:bodyPr/>
          <a:lstStyle/>
          <a:p>
            <a:r>
              <a:rPr lang="en-US" dirty="0" smtClean="0"/>
              <a:t>We’ve only seen hints of the potential for biomarkers</a:t>
            </a:r>
          </a:p>
          <a:p>
            <a:pPr lvl="1"/>
            <a:r>
              <a:rPr lang="en-US" dirty="0" smtClean="0"/>
              <a:t>BIPEDS</a:t>
            </a:r>
          </a:p>
          <a:p>
            <a:pPr lvl="1"/>
            <a:r>
              <a:rPr lang="en-US" dirty="0" smtClean="0"/>
              <a:t>Better defining osteoarthritis and phenotypes</a:t>
            </a:r>
          </a:p>
          <a:p>
            <a:pPr lvl="1"/>
            <a:r>
              <a:rPr lang="en-US" dirty="0" smtClean="0"/>
              <a:t>Influence on drug development</a:t>
            </a:r>
            <a:endParaRPr lang="en-US" dirty="0"/>
          </a:p>
        </p:txBody>
      </p:sp>
      <p:sp>
        <p:nvSpPr>
          <p:cNvPr id="4" name="Content Placeholder 3"/>
          <p:cNvSpPr>
            <a:spLocks noGrp="1"/>
          </p:cNvSpPr>
          <p:nvPr>
            <p:ph idx="13"/>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Imaging Markers</a:t>
            </a:r>
            <a:endParaRPr lang="en-US" dirty="0"/>
          </a:p>
        </p:txBody>
      </p:sp>
      <p:sp>
        <p:nvSpPr>
          <p:cNvPr id="3" name="Content Placeholder 2"/>
          <p:cNvSpPr>
            <a:spLocks noGrp="1"/>
          </p:cNvSpPr>
          <p:nvPr>
            <p:ph idx="1"/>
          </p:nvPr>
        </p:nvSpPr>
        <p:spPr/>
        <p:txBody>
          <a:bodyPr>
            <a:normAutofit/>
          </a:bodyPr>
          <a:lstStyle/>
          <a:p>
            <a:r>
              <a:rPr lang="en-US" dirty="0" smtClean="0"/>
              <a:t>Radiographs</a:t>
            </a:r>
          </a:p>
          <a:p>
            <a:pPr lvl="1"/>
            <a:r>
              <a:rPr lang="en-US" dirty="0" smtClean="0"/>
              <a:t>Semi-quantitative scoring</a:t>
            </a:r>
          </a:p>
          <a:p>
            <a:pPr lvl="1"/>
            <a:r>
              <a:rPr lang="en-US" dirty="0" smtClean="0"/>
              <a:t>Quantitative joint space width</a:t>
            </a:r>
          </a:p>
          <a:p>
            <a:pPr lvl="1"/>
            <a:r>
              <a:rPr lang="en-US" dirty="0" smtClean="0"/>
              <a:t>Fractal signature analysis (FSA)</a:t>
            </a:r>
          </a:p>
        </p:txBody>
      </p:sp>
      <p:sp>
        <p:nvSpPr>
          <p:cNvPr id="4" name="Content Placeholder 3"/>
          <p:cNvSpPr>
            <a:spLocks noGrp="1"/>
          </p:cNvSpPr>
          <p:nvPr>
            <p:ph idx="13"/>
          </p:nvPr>
        </p:nvSpPr>
        <p:spPr/>
        <p:txBody>
          <a:bodyPr/>
          <a:lstStyle/>
          <a:p>
            <a:r>
              <a:rPr lang="en-US" dirty="0" smtClean="0"/>
              <a:t>Recommended Reference for Imaging Markers: OARSI Primer (http://primer.oarsi.org)</a:t>
            </a:r>
          </a:p>
        </p:txBody>
      </p:sp>
      <p:grpSp>
        <p:nvGrpSpPr>
          <p:cNvPr id="8" name="Group 7"/>
          <p:cNvGrpSpPr/>
          <p:nvPr/>
        </p:nvGrpSpPr>
        <p:grpSpPr>
          <a:xfrm>
            <a:off x="0" y="3886200"/>
            <a:ext cx="9116714" cy="2377440"/>
            <a:chOff x="0" y="3886200"/>
            <a:chExt cx="9116714" cy="2377440"/>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b="8673"/>
            <a:stretch>
              <a:fillRect/>
            </a:stretch>
          </p:blipFill>
          <p:spPr bwMode="auto">
            <a:xfrm>
              <a:off x="5943600" y="3886200"/>
              <a:ext cx="3173114" cy="2377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l="11290"/>
            <a:stretch>
              <a:fillRect/>
            </a:stretch>
          </p:blipFill>
          <p:spPr bwMode="auto">
            <a:xfrm>
              <a:off x="1752600" y="3886200"/>
              <a:ext cx="4191000" cy="2374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C:\Users\Owner\Desktop\Dropbox\Capture2.JP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t="11905" b="9524"/>
            <a:stretch>
              <a:fillRect/>
            </a:stretch>
          </p:blipFill>
          <p:spPr bwMode="auto">
            <a:xfrm>
              <a:off x="0" y="3886200"/>
              <a:ext cx="1957336" cy="237744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276763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Semi-quantitative Scoring</a:t>
            </a:r>
            <a:endParaRPr lang="en-US" dirty="0"/>
          </a:p>
        </p:txBody>
      </p:sp>
      <p:sp>
        <p:nvSpPr>
          <p:cNvPr id="3" name="Content Placeholder 2"/>
          <p:cNvSpPr>
            <a:spLocks noGrp="1"/>
          </p:cNvSpPr>
          <p:nvPr>
            <p:ph idx="1"/>
          </p:nvPr>
        </p:nvSpPr>
        <p:spPr/>
        <p:txBody>
          <a:bodyPr/>
          <a:lstStyle/>
          <a:p>
            <a:r>
              <a:rPr lang="en-US" dirty="0" smtClean="0"/>
              <a:t>Whole Joint Scores</a:t>
            </a:r>
          </a:p>
          <a:p>
            <a:pPr lvl="1"/>
            <a:r>
              <a:rPr lang="en-US" dirty="0" smtClean="0"/>
              <a:t>E.g., Kellgren-Lawrence Scoring System (0-4)</a:t>
            </a:r>
            <a:r>
              <a:rPr lang="en-US" baseline="30000" dirty="0" smtClean="0"/>
              <a:t>1</a:t>
            </a:r>
          </a:p>
          <a:p>
            <a:r>
              <a:rPr lang="en-US" dirty="0" smtClean="0"/>
              <a:t>OARSI Scores</a:t>
            </a:r>
            <a:r>
              <a:rPr lang="en-US" baseline="30000" dirty="0" smtClean="0"/>
              <a:t>2</a:t>
            </a:r>
            <a:endParaRPr lang="en-US" dirty="0" smtClean="0"/>
          </a:p>
          <a:p>
            <a:pPr lvl="1"/>
            <a:r>
              <a:rPr lang="en-US" dirty="0" smtClean="0"/>
              <a:t>Can be used to assess </a:t>
            </a:r>
            <a:r>
              <a:rPr lang="en-US" dirty="0" err="1" smtClean="0"/>
              <a:t>JSN</a:t>
            </a:r>
            <a:r>
              <a:rPr lang="en-US" dirty="0" smtClean="0"/>
              <a:t>, osteophytes, </a:t>
            </a:r>
            <a:r>
              <a:rPr lang="en-US" dirty="0" err="1" smtClean="0"/>
              <a:t>etc</a:t>
            </a:r>
            <a:r>
              <a:rPr lang="en-US" dirty="0" smtClean="0"/>
              <a:t> </a:t>
            </a:r>
          </a:p>
          <a:p>
            <a:r>
              <a:rPr lang="en-US" dirty="0" smtClean="0"/>
              <a:t>Modified OARSI Scores</a:t>
            </a:r>
            <a:r>
              <a:rPr lang="en-US" baseline="30000" dirty="0" smtClean="0"/>
              <a:t>3</a:t>
            </a:r>
            <a:endParaRPr lang="en-US" dirty="0" smtClean="0"/>
          </a:p>
          <a:p>
            <a:pPr lvl="1"/>
            <a:r>
              <a:rPr lang="en-US" dirty="0" smtClean="0"/>
              <a:t>Added within grade changes</a:t>
            </a:r>
            <a:endParaRPr lang="en-US" dirty="0"/>
          </a:p>
        </p:txBody>
      </p:sp>
      <p:sp>
        <p:nvSpPr>
          <p:cNvPr id="4" name="Content Placeholder 3"/>
          <p:cNvSpPr>
            <a:spLocks noGrp="1"/>
          </p:cNvSpPr>
          <p:nvPr>
            <p:ph idx="13"/>
          </p:nvPr>
        </p:nvSpPr>
        <p:spPr>
          <a:xfrm>
            <a:off x="152400" y="6400800"/>
            <a:ext cx="8839200" cy="381000"/>
          </a:xfrm>
        </p:spPr>
        <p:txBody>
          <a:bodyPr>
            <a:normAutofit fontScale="92500"/>
          </a:bodyPr>
          <a:lstStyle/>
          <a:p>
            <a:r>
              <a:rPr lang="en-US" dirty="0" smtClean="0"/>
              <a:t>1. Kellgren &amp; Lawrence 1957, </a:t>
            </a:r>
            <a:r>
              <a:rPr lang="en-US" dirty="0" err="1" smtClean="0"/>
              <a:t>Schophof</a:t>
            </a:r>
            <a:r>
              <a:rPr lang="en-US" dirty="0" smtClean="0"/>
              <a:t> et al., 2008; 2. Altman &amp; Gold 2007; 3. </a:t>
            </a:r>
            <a:r>
              <a:rPr lang="en-US" dirty="0" err="1" smtClean="0"/>
              <a:t>Felson</a:t>
            </a:r>
            <a:r>
              <a:rPr lang="en-US" dirty="0" smtClean="0"/>
              <a:t> et al., 2008</a:t>
            </a:r>
            <a:endParaRPr lang="en-US" dirty="0"/>
          </a:p>
        </p:txBody>
      </p:sp>
      <p:pic>
        <p:nvPicPr>
          <p:cNvPr id="5" name="Picture 3"/>
          <p:cNvPicPr>
            <a:picLocks noChangeAspect="1" noChangeArrowheads="1"/>
          </p:cNvPicPr>
          <p:nvPr/>
        </p:nvPicPr>
        <p:blipFill>
          <a:blip r:embed="rId3" cstate="print"/>
          <a:srcRect l="1216" t="8731" r="2760" b="52688"/>
          <a:stretch>
            <a:fillRect/>
          </a:stretch>
        </p:blipFill>
        <p:spPr bwMode="auto">
          <a:xfrm>
            <a:off x="1676400" y="4876800"/>
            <a:ext cx="5562600" cy="1511576"/>
          </a:xfrm>
          <a:prstGeom prst="rect">
            <a:avLst/>
          </a:prstGeom>
          <a:noFill/>
          <a:ln w="9525">
            <a:noFill/>
            <a:miter lim="800000"/>
            <a:headEnd/>
            <a:tailEnd/>
          </a:ln>
          <a:effectLst/>
        </p:spPr>
      </p:pic>
    </p:spTree>
    <p:extLst>
      <p:ext uri="{BB962C8B-B14F-4D97-AF65-F5344CB8AC3E}">
        <p14:creationId xmlns:p14="http://schemas.microsoft.com/office/powerpoint/2010/main" val="27652644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Joint Space Width</a:t>
            </a:r>
            <a:endParaRPr lang="en-US" dirty="0"/>
          </a:p>
        </p:txBody>
      </p:sp>
      <p:sp>
        <p:nvSpPr>
          <p:cNvPr id="3" name="Content Placeholder 2"/>
          <p:cNvSpPr>
            <a:spLocks noGrp="1"/>
          </p:cNvSpPr>
          <p:nvPr>
            <p:ph idx="1"/>
          </p:nvPr>
        </p:nvSpPr>
        <p:spPr/>
        <p:txBody>
          <a:bodyPr/>
          <a:lstStyle/>
          <a:p>
            <a:r>
              <a:rPr lang="en-US" dirty="0" smtClean="0"/>
              <a:t>Well validated</a:t>
            </a:r>
          </a:p>
          <a:p>
            <a:r>
              <a:rPr lang="en-US" dirty="0" smtClean="0"/>
              <a:t>Provides a continuous outcome for joint space narrowing</a:t>
            </a:r>
          </a:p>
          <a:p>
            <a:r>
              <a:rPr lang="en-US" dirty="0" smtClean="0"/>
              <a:t>Available for the knee, hip, and hand</a:t>
            </a:r>
            <a:endParaRPr lang="en-US" dirty="0"/>
          </a:p>
        </p:txBody>
      </p:sp>
      <p:sp>
        <p:nvSpPr>
          <p:cNvPr id="4" name="Content Placeholder 3"/>
          <p:cNvSpPr>
            <a:spLocks noGrp="1"/>
          </p:cNvSpPr>
          <p:nvPr>
            <p:ph idx="13"/>
          </p:nvPr>
        </p:nvSpPr>
        <p:spPr/>
        <p:txBody>
          <a:bodyPr/>
          <a:lstStyle/>
          <a:p>
            <a:r>
              <a:rPr lang="en-US" dirty="0" smtClean="0"/>
              <a:t>Knee: Duryea J et al., 2003; Lynch JA et al., 1993</a:t>
            </a:r>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0" y="3810000"/>
            <a:ext cx="4724400" cy="2374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162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8229600" cy="1143000"/>
          </a:xfrm>
        </p:spPr>
        <p:txBody>
          <a:bodyPr/>
          <a:lstStyle/>
          <a:p>
            <a:r>
              <a:rPr lang="en-US" dirty="0" smtClean="0"/>
              <a:t>Clinical Implications</a:t>
            </a:r>
            <a:endParaRPr lang="en-US" dirty="0"/>
          </a:p>
        </p:txBody>
      </p:sp>
      <p:sp>
        <p:nvSpPr>
          <p:cNvPr id="3" name="Content Placeholder 2"/>
          <p:cNvSpPr>
            <a:spLocks noGrp="1"/>
          </p:cNvSpPr>
          <p:nvPr>
            <p:ph idx="1"/>
          </p:nvPr>
        </p:nvSpPr>
        <p:spPr/>
        <p:txBody>
          <a:bodyPr/>
          <a:lstStyle/>
          <a:p>
            <a:r>
              <a:rPr lang="en-US" dirty="0" smtClean="0"/>
              <a:t>Joint space narrowing remains the primary outcome for clinical trials</a:t>
            </a:r>
          </a:p>
          <a:p>
            <a:endParaRPr lang="en-US" dirty="0" smtClean="0"/>
          </a:p>
          <a:p>
            <a:r>
              <a:rPr lang="en-US" dirty="0" smtClean="0"/>
              <a:t>However, these measures may not be optimal for monitoring progression in early OA</a:t>
            </a:r>
            <a:endParaRPr lang="en-US" dirty="0"/>
          </a:p>
        </p:txBody>
      </p:sp>
      <p:sp>
        <p:nvSpPr>
          <p:cNvPr id="4" name="Content Placeholder 3"/>
          <p:cNvSpPr>
            <a:spLocks noGrp="1"/>
          </p:cNvSpPr>
          <p:nvPr>
            <p:ph idx="13"/>
          </p:nvPr>
        </p:nvSpPr>
        <p:spPr/>
        <p:txBody>
          <a:bodyPr/>
          <a:lstStyle/>
          <a:p>
            <a:r>
              <a:rPr lang="en-US" dirty="0" smtClean="0"/>
              <a:t>FDA – Guidance for Industry (Draft Guidance) 1999</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Fractal Signature Analysis</a:t>
            </a:r>
            <a:endParaRPr lang="en-US" dirty="0"/>
          </a:p>
        </p:txBody>
      </p:sp>
      <p:sp>
        <p:nvSpPr>
          <p:cNvPr id="3" name="Content Placeholder 2"/>
          <p:cNvSpPr>
            <a:spLocks noGrp="1"/>
          </p:cNvSpPr>
          <p:nvPr>
            <p:ph idx="1"/>
          </p:nvPr>
        </p:nvSpPr>
        <p:spPr>
          <a:xfrm>
            <a:off x="457200" y="1600200"/>
            <a:ext cx="5410200" cy="4525963"/>
          </a:xfrm>
        </p:spPr>
        <p:txBody>
          <a:bodyPr/>
          <a:lstStyle/>
          <a:p>
            <a:r>
              <a:rPr lang="en-US" dirty="0" smtClean="0"/>
              <a:t>An apparent measure of trabecular morphometry</a:t>
            </a:r>
          </a:p>
          <a:p>
            <a:endParaRPr lang="en-US" dirty="0" smtClean="0"/>
          </a:p>
          <a:p>
            <a:r>
              <a:rPr lang="en-US" dirty="0" smtClean="0"/>
              <a:t>Sensitive to early changes in subchondral bone</a:t>
            </a:r>
          </a:p>
          <a:p>
            <a:endParaRPr lang="en-US" dirty="0" smtClean="0"/>
          </a:p>
          <a:p>
            <a:r>
              <a:rPr lang="en-US" dirty="0" smtClean="0"/>
              <a:t>Possibly predictive of joint space narrowing</a:t>
            </a:r>
          </a:p>
          <a:p>
            <a:endParaRPr lang="en-US" dirty="0" smtClean="0"/>
          </a:p>
          <a:p>
            <a:endParaRPr lang="en-US" dirty="0"/>
          </a:p>
          <a:p>
            <a:endParaRPr lang="en-US" dirty="0" smtClean="0"/>
          </a:p>
          <a:p>
            <a:endParaRPr lang="en-US" dirty="0" smtClean="0"/>
          </a:p>
        </p:txBody>
      </p:sp>
      <p:sp>
        <p:nvSpPr>
          <p:cNvPr id="4" name="Content Placeholder 3"/>
          <p:cNvSpPr>
            <a:spLocks noGrp="1"/>
          </p:cNvSpPr>
          <p:nvPr>
            <p:ph idx="13"/>
          </p:nvPr>
        </p:nvSpPr>
        <p:spPr>
          <a:xfrm>
            <a:off x="457200" y="6248400"/>
            <a:ext cx="8686800" cy="457200"/>
          </a:xfrm>
        </p:spPr>
        <p:txBody>
          <a:bodyPr/>
          <a:lstStyle/>
          <a:p>
            <a:r>
              <a:rPr lang="en-US" dirty="0" smtClean="0"/>
              <a:t>Buckland-Wright JC et al., 1996; Kraus V et al., 2009; </a:t>
            </a:r>
            <a:r>
              <a:rPr lang="en-US" dirty="0" err="1" smtClean="0"/>
              <a:t>Woloszynski</a:t>
            </a:r>
            <a:r>
              <a:rPr lang="en-US" dirty="0" smtClean="0"/>
              <a:t>  T et al. 2011</a:t>
            </a: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6426" y="2438400"/>
            <a:ext cx="3152774" cy="2586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977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229600" cy="1143000"/>
          </a:xfrm>
        </p:spPr>
        <p:txBody>
          <a:bodyPr/>
          <a:lstStyle/>
          <a:p>
            <a:r>
              <a:rPr lang="en-US" dirty="0" smtClean="0"/>
              <a:t>Peri-articular DEXA</a:t>
            </a:r>
            <a:endParaRPr lang="en-US" dirty="0"/>
          </a:p>
        </p:txBody>
      </p:sp>
      <p:sp>
        <p:nvSpPr>
          <p:cNvPr id="3" name="Content Placeholder 2"/>
          <p:cNvSpPr>
            <a:spLocks noGrp="1"/>
          </p:cNvSpPr>
          <p:nvPr>
            <p:ph idx="1"/>
          </p:nvPr>
        </p:nvSpPr>
        <p:spPr/>
        <p:txBody>
          <a:bodyPr>
            <a:normAutofit/>
          </a:bodyPr>
          <a:lstStyle/>
          <a:p>
            <a:r>
              <a:rPr lang="en-US" dirty="0" smtClean="0"/>
              <a:t>Dual Energy X-ray Absorptiometry</a:t>
            </a:r>
          </a:p>
          <a:p>
            <a:pPr lvl="1"/>
            <a:r>
              <a:rPr lang="en-US" dirty="0" smtClean="0"/>
              <a:t>Cost-effective</a:t>
            </a:r>
          </a:p>
          <a:p>
            <a:pPr lvl="1"/>
            <a:r>
              <a:rPr lang="en-US" dirty="0" smtClean="0"/>
              <a:t>Related to joint space narrowing</a:t>
            </a:r>
          </a:p>
          <a:p>
            <a:pPr lvl="1"/>
            <a:r>
              <a:rPr lang="en-US" dirty="0" smtClean="0"/>
              <a:t>Maybe related to progression</a:t>
            </a:r>
            <a:endParaRPr lang="en-US" dirty="0"/>
          </a:p>
        </p:txBody>
      </p:sp>
      <p:sp>
        <p:nvSpPr>
          <p:cNvPr id="4" name="Content Placeholder 3"/>
          <p:cNvSpPr>
            <a:spLocks noGrp="1"/>
          </p:cNvSpPr>
          <p:nvPr>
            <p:ph idx="13"/>
          </p:nvPr>
        </p:nvSpPr>
        <p:spPr/>
        <p:txBody>
          <a:bodyPr/>
          <a:lstStyle/>
          <a:p>
            <a:r>
              <a:rPr lang="en-US" dirty="0" smtClean="0"/>
              <a:t>Lo GH et al. 2006, 2012, 2012 (OARSI Abstract)</a:t>
            </a:r>
            <a:endParaRPr lang="en-US" dirty="0"/>
          </a:p>
        </p:txBody>
      </p:sp>
      <p:sp>
        <p:nvSpPr>
          <p:cNvPr id="10242" name="AutoShape 2" descr="http://ars.els-cdn.com.ezproxy.library.tufts.edu/content/image/1-s2.0-S1063458412007273-gr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43" name="Picture 3"/>
          <p:cNvPicPr>
            <a:picLocks noChangeAspect="1" noChangeArrowheads="1"/>
          </p:cNvPicPr>
          <p:nvPr/>
        </p:nvPicPr>
        <p:blipFill>
          <a:blip r:embed="rId3" cstate="print"/>
          <a:srcRect/>
          <a:stretch>
            <a:fillRect/>
          </a:stretch>
        </p:blipFill>
        <p:spPr bwMode="auto">
          <a:xfrm>
            <a:off x="6085658" y="2819400"/>
            <a:ext cx="2996294" cy="3429000"/>
          </a:xfrm>
          <a:prstGeom prst="rect">
            <a:avLst/>
          </a:prstGeom>
          <a:noFill/>
          <a:ln w="9525">
            <a:noFill/>
            <a:miter lim="800000"/>
            <a:headEnd/>
            <a:tailEnd/>
          </a:ln>
        </p:spPr>
      </p:pic>
    </p:spTree>
    <p:extLst>
      <p:ext uri="{BB962C8B-B14F-4D97-AF65-F5344CB8AC3E}">
        <p14:creationId xmlns:p14="http://schemas.microsoft.com/office/powerpoint/2010/main" val="1227044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Magnetic Resonance (MR) Imaging</a:t>
            </a:r>
            <a:endParaRPr lang="en-US" dirty="0"/>
          </a:p>
        </p:txBody>
      </p:sp>
      <p:sp>
        <p:nvSpPr>
          <p:cNvPr id="3" name="Content Placeholder 2"/>
          <p:cNvSpPr>
            <a:spLocks noGrp="1"/>
          </p:cNvSpPr>
          <p:nvPr>
            <p:ph idx="1"/>
          </p:nvPr>
        </p:nvSpPr>
        <p:spPr>
          <a:xfrm>
            <a:off x="457200" y="1600200"/>
            <a:ext cx="8534400" cy="4525963"/>
          </a:xfrm>
        </p:spPr>
        <p:txBody>
          <a:bodyPr>
            <a:normAutofit lnSpcReduction="10000"/>
          </a:bodyPr>
          <a:lstStyle/>
          <a:p>
            <a:r>
              <a:rPr lang="en-US" dirty="0" smtClean="0"/>
              <a:t>Structural Assessment (macro)</a:t>
            </a:r>
          </a:p>
          <a:p>
            <a:pPr lvl="1"/>
            <a:r>
              <a:rPr lang="en-US" dirty="0" smtClean="0"/>
              <a:t>Cartilage morphometry</a:t>
            </a:r>
          </a:p>
          <a:p>
            <a:pPr lvl="1"/>
            <a:r>
              <a:rPr lang="en-US" dirty="0" smtClean="0"/>
              <a:t>Bone marrow lesion (BMLs)/subchondral cysts</a:t>
            </a:r>
          </a:p>
          <a:p>
            <a:pPr lvl="1"/>
            <a:r>
              <a:rPr lang="en-US" dirty="0" smtClean="0"/>
              <a:t>Meniscal morphometry</a:t>
            </a:r>
          </a:p>
          <a:p>
            <a:pPr lvl="1"/>
            <a:r>
              <a:rPr lang="en-US" dirty="0" smtClean="0"/>
              <a:t>Effusion/Synovitis </a:t>
            </a:r>
          </a:p>
          <a:p>
            <a:pPr lvl="1"/>
            <a:endParaRPr lang="en-US" dirty="0" smtClean="0"/>
          </a:p>
          <a:p>
            <a:pPr lvl="1"/>
            <a:r>
              <a:rPr lang="en-US" dirty="0" smtClean="0"/>
              <a:t>May include…</a:t>
            </a:r>
          </a:p>
          <a:p>
            <a:pPr lvl="2"/>
            <a:r>
              <a:rPr lang="en-US" dirty="0" smtClean="0"/>
              <a:t>Quantitative assessments</a:t>
            </a:r>
          </a:p>
          <a:p>
            <a:pPr lvl="2"/>
            <a:r>
              <a:rPr lang="en-US" dirty="0" smtClean="0"/>
              <a:t>Semiquantitative scores (e.g., BLOKS, WORMS, MOAKS)</a:t>
            </a:r>
          </a:p>
        </p:txBody>
      </p:sp>
      <p:sp>
        <p:nvSpPr>
          <p:cNvPr id="4" name="Content Placeholder 3"/>
          <p:cNvSpPr>
            <a:spLocks noGrp="1"/>
          </p:cNvSpPr>
          <p:nvPr>
            <p:ph idx="13"/>
          </p:nvPr>
        </p:nvSpPr>
        <p:spPr/>
        <p:txBody>
          <a:bodyPr/>
          <a:lstStyle/>
          <a:p>
            <a:endParaRPr lang="en-US" dirty="0"/>
          </a:p>
        </p:txBody>
      </p:sp>
    </p:spTree>
    <p:extLst>
      <p:ext uri="{BB962C8B-B14F-4D97-AF65-F5344CB8AC3E}">
        <p14:creationId xmlns:p14="http://schemas.microsoft.com/office/powerpoint/2010/main" val="39067513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1143000"/>
          </a:xfrm>
        </p:spPr>
        <p:txBody>
          <a:bodyPr/>
          <a:lstStyle/>
          <a:p>
            <a:r>
              <a:rPr lang="en-US" dirty="0" smtClean="0"/>
              <a:t>Cartilage Morphometry</a:t>
            </a:r>
            <a:endParaRPr lang="en-US" dirty="0"/>
          </a:p>
        </p:txBody>
      </p:sp>
      <p:sp>
        <p:nvSpPr>
          <p:cNvPr id="3" name="Content Placeholder 2"/>
          <p:cNvSpPr>
            <a:spLocks noGrp="1"/>
          </p:cNvSpPr>
          <p:nvPr>
            <p:ph idx="1"/>
          </p:nvPr>
        </p:nvSpPr>
        <p:spPr/>
        <p:txBody>
          <a:bodyPr/>
          <a:lstStyle/>
          <a:p>
            <a:endParaRPr lang="en-US" dirty="0"/>
          </a:p>
        </p:txBody>
      </p:sp>
      <p:sp>
        <p:nvSpPr>
          <p:cNvPr id="4" name="Content Placeholder 3"/>
          <p:cNvSpPr>
            <a:spLocks noGrp="1"/>
          </p:cNvSpPr>
          <p:nvPr>
            <p:ph idx="13"/>
          </p:nvPr>
        </p:nvSpPr>
        <p:spPr>
          <a:xfrm>
            <a:off x="457200" y="6019800"/>
            <a:ext cx="8229600" cy="838200"/>
          </a:xfrm>
        </p:spPr>
        <p:txBody>
          <a:bodyPr>
            <a:noAutofit/>
          </a:bodyPr>
          <a:lstStyle/>
          <a:p>
            <a:pPr>
              <a:spcBef>
                <a:spcPts val="0"/>
              </a:spcBef>
            </a:pPr>
            <a:r>
              <a:rPr lang="en-US" sz="1600" dirty="0" smtClean="0"/>
              <a:t>Description of Nomenclature: Eckstein F et al., 2006; </a:t>
            </a:r>
          </a:p>
          <a:p>
            <a:pPr>
              <a:spcBef>
                <a:spcPts val="0"/>
              </a:spcBef>
            </a:pPr>
            <a:r>
              <a:rPr lang="en-US" sz="1600" dirty="0" smtClean="0"/>
              <a:t>OARSI-FDA  OA Assessment of Structural Changes Working Group: </a:t>
            </a:r>
            <a:r>
              <a:rPr lang="en-US" sz="1600" dirty="0" err="1" smtClean="0"/>
              <a:t>Conaghan</a:t>
            </a:r>
            <a:r>
              <a:rPr lang="en-US" sz="1600" dirty="0" smtClean="0"/>
              <a:t> PG et al., 2011</a:t>
            </a:r>
          </a:p>
          <a:p>
            <a:pPr>
              <a:spcBef>
                <a:spcPts val="0"/>
              </a:spcBef>
            </a:pPr>
            <a:r>
              <a:rPr lang="en-US" sz="1600" dirty="0" smtClean="0"/>
              <a:t>Bottom right image: </a:t>
            </a:r>
            <a:r>
              <a:rPr lang="en-US" sz="1400" dirty="0" smtClean="0"/>
              <a:t>http://oai.epi-ucsf.org/datarelease/SASDocs/kMRI_QCart_Eckstein_Descrip.pdf</a:t>
            </a:r>
            <a:endParaRPr lang="en-US" sz="1400"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4459" r="42029"/>
          <a:stretch>
            <a:fillRect/>
          </a:stretch>
        </p:blipFill>
        <p:spPr bwMode="auto">
          <a:xfrm>
            <a:off x="457200" y="1524000"/>
            <a:ext cx="4304846"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srcRect l="15116" r="16279"/>
          <a:stretch>
            <a:fillRect/>
          </a:stretch>
        </p:blipFill>
        <p:spPr bwMode="auto">
          <a:xfrm>
            <a:off x="4809460" y="1524000"/>
            <a:ext cx="2658140" cy="2905932"/>
          </a:xfrm>
          <a:prstGeom prst="rect">
            <a:avLst/>
          </a:prstGeom>
          <a:noFill/>
          <a:ln w="9525">
            <a:noFill/>
            <a:miter lim="800000"/>
            <a:headEnd/>
            <a:tailEnd/>
          </a:ln>
        </p:spPr>
      </p:pic>
      <p:pic>
        <p:nvPicPr>
          <p:cNvPr id="2051" name="Picture 3"/>
          <p:cNvPicPr>
            <a:picLocks noChangeAspect="1" noChangeArrowheads="1"/>
          </p:cNvPicPr>
          <p:nvPr/>
        </p:nvPicPr>
        <p:blipFill>
          <a:blip r:embed="rId5" cstate="print"/>
          <a:srcRect t="12461" b="12773"/>
          <a:stretch>
            <a:fillRect/>
          </a:stretch>
        </p:blipFill>
        <p:spPr bwMode="auto">
          <a:xfrm flipH="1">
            <a:off x="5676900" y="3820332"/>
            <a:ext cx="3009900" cy="2286000"/>
          </a:xfrm>
          <a:prstGeom prst="rect">
            <a:avLst/>
          </a:prstGeom>
          <a:noFill/>
          <a:ln w="9525">
            <a:noFill/>
            <a:miter lim="800000"/>
            <a:headEnd/>
            <a:tailEnd/>
          </a:ln>
        </p:spPr>
      </p:pic>
    </p:spTree>
    <p:extLst>
      <p:ext uri="{BB962C8B-B14F-4D97-AF65-F5344CB8AC3E}">
        <p14:creationId xmlns:p14="http://schemas.microsoft.com/office/powerpoint/2010/main" val="4116453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Meniscal Morphometry</a:t>
            </a:r>
            <a:endParaRPr lang="en-US" dirty="0"/>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3"/>
          </p:nvPr>
        </p:nvSpPr>
        <p:spPr>
          <a:xfrm>
            <a:off x="457200" y="6172200"/>
            <a:ext cx="8229600" cy="609600"/>
          </a:xfrm>
        </p:spPr>
        <p:txBody>
          <a:bodyPr>
            <a:normAutofit fontScale="92500" lnSpcReduction="10000"/>
          </a:bodyPr>
          <a:lstStyle/>
          <a:p>
            <a:r>
              <a:rPr lang="en-US" dirty="0" smtClean="0"/>
              <a:t>Image (bottom left): Bowers ME et al., 2007</a:t>
            </a:r>
          </a:p>
          <a:p>
            <a:r>
              <a:rPr lang="en-US" dirty="0" smtClean="0"/>
              <a:t>Image (right): Wirth W et al., 2010</a:t>
            </a:r>
            <a:endParaRPr lang="en-US" dirty="0"/>
          </a:p>
        </p:txBody>
      </p:sp>
      <p:pic>
        <p:nvPicPr>
          <p:cNvPr id="5" name="Picture 2"/>
          <p:cNvPicPr>
            <a:picLocks noChangeAspect="1" noChangeArrowheads="1"/>
          </p:cNvPicPr>
          <p:nvPr/>
        </p:nvPicPr>
        <p:blipFill>
          <a:blip r:embed="rId3" cstate="print"/>
          <a:srcRect l="28721" t="36667" r="27529" b="33333"/>
          <a:stretch>
            <a:fillRect/>
          </a:stretch>
        </p:blipFill>
        <p:spPr bwMode="auto">
          <a:xfrm>
            <a:off x="457200" y="1447800"/>
            <a:ext cx="4114800" cy="2116183"/>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b="4000"/>
          <a:stretch>
            <a:fillRect/>
          </a:stretch>
        </p:blipFill>
        <p:spPr bwMode="auto">
          <a:xfrm>
            <a:off x="5695950" y="1143000"/>
            <a:ext cx="2990850" cy="5486400"/>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457200" y="3733800"/>
            <a:ext cx="4114800" cy="2426129"/>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BML Morphometry</a:t>
            </a:r>
            <a:endParaRPr lang="en-US" dirty="0"/>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3"/>
          </p:nvPr>
        </p:nvSpPr>
        <p:spPr/>
        <p:txBody>
          <a:bodyPr/>
          <a:lstStyle/>
          <a:p>
            <a:r>
              <a:rPr lang="en-US" dirty="0" smtClean="0"/>
              <a:t>Left image: Hunter et al., 2011</a:t>
            </a:r>
            <a:endParaRPr lang="en-US"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60647" t="4788"/>
          <a:stretch>
            <a:fillRect/>
          </a:stretch>
        </p:blipFill>
        <p:spPr bwMode="auto">
          <a:xfrm>
            <a:off x="5400675" y="1600200"/>
            <a:ext cx="3362325" cy="4546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 name="Group 10"/>
          <p:cNvGrpSpPr/>
          <p:nvPr/>
        </p:nvGrpSpPr>
        <p:grpSpPr>
          <a:xfrm>
            <a:off x="457200" y="1676400"/>
            <a:ext cx="4370832" cy="4404360"/>
            <a:chOff x="457200" y="1676400"/>
            <a:chExt cx="4370832" cy="4404360"/>
          </a:xfrm>
        </p:grpSpPr>
        <p:pic>
          <p:nvPicPr>
            <p:cNvPr id="3074" name="Picture 2"/>
            <p:cNvPicPr>
              <a:picLocks noChangeAspect="1" noChangeArrowheads="1"/>
            </p:cNvPicPr>
            <p:nvPr/>
          </p:nvPicPr>
          <p:blipFill>
            <a:blip r:embed="rId4" cstate="print"/>
            <a:srcRect/>
            <a:stretch>
              <a:fillRect/>
            </a:stretch>
          </p:blipFill>
          <p:spPr bwMode="auto">
            <a:xfrm>
              <a:off x="457200" y="1676400"/>
              <a:ext cx="4324350" cy="4352925"/>
            </a:xfrm>
            <a:prstGeom prst="rect">
              <a:avLst/>
            </a:prstGeom>
            <a:noFill/>
            <a:ln w="9525">
              <a:noFill/>
              <a:miter lim="800000"/>
              <a:headEnd/>
              <a:tailEnd/>
            </a:ln>
          </p:spPr>
        </p:pic>
        <p:sp>
          <p:nvSpPr>
            <p:cNvPr id="7" name="TextBox 6"/>
            <p:cNvSpPr txBox="1"/>
            <p:nvPr/>
          </p:nvSpPr>
          <p:spPr>
            <a:xfrm>
              <a:off x="981286" y="1715869"/>
              <a:ext cx="923714" cy="646331"/>
            </a:xfrm>
            <a:prstGeom prst="rect">
              <a:avLst/>
            </a:prstGeom>
            <a:noFill/>
          </p:spPr>
          <p:txBody>
            <a:bodyPr wrap="none" rtlCol="0">
              <a:spAutoFit/>
            </a:bodyPr>
            <a:lstStyle/>
            <a:p>
              <a:r>
                <a:rPr lang="en-US" b="1" dirty="0" smtClean="0">
                  <a:solidFill>
                    <a:schemeClr val="bg1"/>
                  </a:solidFill>
                </a:rPr>
                <a:t>MOAKS</a:t>
              </a:r>
            </a:p>
            <a:p>
              <a:r>
                <a:rPr lang="en-US" b="1" dirty="0" smtClean="0">
                  <a:solidFill>
                    <a:schemeClr val="bg1"/>
                  </a:solidFill>
                </a:rPr>
                <a:t>Grade 1</a:t>
              </a:r>
              <a:endParaRPr lang="en-US" b="1" dirty="0">
                <a:solidFill>
                  <a:schemeClr val="bg1"/>
                </a:solidFill>
              </a:endParaRPr>
            </a:p>
          </p:txBody>
        </p:sp>
        <p:sp>
          <p:nvSpPr>
            <p:cNvPr id="8" name="TextBox 7"/>
            <p:cNvSpPr txBox="1"/>
            <p:nvPr/>
          </p:nvSpPr>
          <p:spPr>
            <a:xfrm>
              <a:off x="3191086" y="1676400"/>
              <a:ext cx="923714" cy="646331"/>
            </a:xfrm>
            <a:prstGeom prst="rect">
              <a:avLst/>
            </a:prstGeom>
            <a:noFill/>
          </p:spPr>
          <p:txBody>
            <a:bodyPr wrap="none" rtlCol="0">
              <a:spAutoFit/>
            </a:bodyPr>
            <a:lstStyle/>
            <a:p>
              <a:r>
                <a:rPr lang="en-US" b="1" dirty="0" smtClean="0">
                  <a:solidFill>
                    <a:schemeClr val="bg1"/>
                  </a:solidFill>
                </a:rPr>
                <a:t>MOAKS</a:t>
              </a:r>
            </a:p>
            <a:p>
              <a:r>
                <a:rPr lang="en-US" b="1" dirty="0" smtClean="0">
                  <a:solidFill>
                    <a:schemeClr val="bg1"/>
                  </a:solidFill>
                </a:rPr>
                <a:t>Grade 2</a:t>
              </a:r>
              <a:endParaRPr lang="en-US" b="1" dirty="0">
                <a:solidFill>
                  <a:schemeClr val="bg1"/>
                </a:solidFill>
              </a:endParaRPr>
            </a:p>
          </p:txBody>
        </p:sp>
        <p:sp>
          <p:nvSpPr>
            <p:cNvPr id="9" name="TextBox 8"/>
            <p:cNvSpPr txBox="1"/>
            <p:nvPr/>
          </p:nvSpPr>
          <p:spPr>
            <a:xfrm>
              <a:off x="981286" y="3849469"/>
              <a:ext cx="923714" cy="646331"/>
            </a:xfrm>
            <a:prstGeom prst="rect">
              <a:avLst/>
            </a:prstGeom>
            <a:noFill/>
          </p:spPr>
          <p:txBody>
            <a:bodyPr wrap="none" rtlCol="0">
              <a:spAutoFit/>
            </a:bodyPr>
            <a:lstStyle/>
            <a:p>
              <a:r>
                <a:rPr lang="en-US" b="1" dirty="0" smtClean="0">
                  <a:solidFill>
                    <a:schemeClr val="bg1"/>
                  </a:solidFill>
                </a:rPr>
                <a:t>MOAKS</a:t>
              </a:r>
            </a:p>
            <a:p>
              <a:r>
                <a:rPr lang="en-US" b="1" dirty="0" smtClean="0">
                  <a:solidFill>
                    <a:schemeClr val="bg1"/>
                  </a:solidFill>
                </a:rPr>
                <a:t>Grade 3</a:t>
              </a:r>
              <a:endParaRPr lang="en-US" b="1" dirty="0">
                <a:solidFill>
                  <a:schemeClr val="bg1"/>
                </a:solidFill>
              </a:endParaRPr>
            </a:p>
          </p:txBody>
        </p:sp>
        <p:sp>
          <p:nvSpPr>
            <p:cNvPr id="10" name="Rectangle 9"/>
            <p:cNvSpPr/>
            <p:nvPr/>
          </p:nvSpPr>
          <p:spPr>
            <a:xfrm>
              <a:off x="2542032" y="3794760"/>
              <a:ext cx="2286000" cy="2286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Synovitis/Effusion</a:t>
            </a:r>
            <a:endParaRPr lang="en-US" dirty="0"/>
          </a:p>
        </p:txBody>
      </p:sp>
      <p:sp>
        <p:nvSpPr>
          <p:cNvPr id="3" name="Content Placeholder 2"/>
          <p:cNvSpPr>
            <a:spLocks noGrp="1"/>
          </p:cNvSpPr>
          <p:nvPr>
            <p:ph idx="1"/>
          </p:nvPr>
        </p:nvSpPr>
        <p:spPr>
          <a:xfrm>
            <a:off x="457200" y="1524000"/>
            <a:ext cx="8229600" cy="4525963"/>
          </a:xfrm>
        </p:spPr>
        <p:txBody>
          <a:bodyPr/>
          <a:lstStyle/>
          <a:p>
            <a:r>
              <a:rPr lang="en-US" dirty="0" smtClean="0"/>
              <a:t>Providing new insight about the role of synovitis in OA progression (structural and symptomatic).</a:t>
            </a:r>
          </a:p>
        </p:txBody>
      </p:sp>
      <p:sp>
        <p:nvSpPr>
          <p:cNvPr id="4" name="Content Placeholder 3"/>
          <p:cNvSpPr>
            <a:spLocks noGrp="1"/>
          </p:cNvSpPr>
          <p:nvPr>
            <p:ph idx="13"/>
          </p:nvPr>
        </p:nvSpPr>
        <p:spPr>
          <a:xfrm>
            <a:off x="457200" y="6019800"/>
            <a:ext cx="8229600" cy="838200"/>
          </a:xfrm>
        </p:spPr>
        <p:txBody>
          <a:bodyPr>
            <a:normAutofit/>
          </a:bodyPr>
          <a:lstStyle/>
          <a:p>
            <a:r>
              <a:rPr lang="en-US" dirty="0" smtClean="0"/>
              <a:t>Lo GH et al., 2009; Roemer FW et al ., 2011 (</a:t>
            </a:r>
            <a:r>
              <a:rPr lang="en-US" dirty="0" err="1" smtClean="0"/>
              <a:t>noncontrast</a:t>
            </a:r>
            <a:r>
              <a:rPr lang="en-US" dirty="0" smtClean="0"/>
              <a:t>-enhanced image);</a:t>
            </a:r>
          </a:p>
          <a:p>
            <a:r>
              <a:rPr lang="en-US" dirty="0" smtClean="0"/>
              <a:t>Contrast-enhanced MR Image: </a:t>
            </a:r>
            <a:r>
              <a:rPr lang="en-US" dirty="0" err="1" smtClean="0"/>
              <a:t>Guermazi</a:t>
            </a:r>
            <a:r>
              <a:rPr lang="en-US" dirty="0" smtClean="0"/>
              <a:t> et al., 2011</a:t>
            </a:r>
            <a:endParaRPr lang="en-US" dirty="0"/>
          </a:p>
        </p:txBody>
      </p:sp>
      <p:pic>
        <p:nvPicPr>
          <p:cNvPr id="4099" name="Picture 3"/>
          <p:cNvPicPr>
            <a:picLocks noChangeAspect="1" noChangeArrowheads="1"/>
          </p:cNvPicPr>
          <p:nvPr/>
        </p:nvPicPr>
        <p:blipFill>
          <a:blip r:embed="rId3" cstate="print"/>
          <a:srcRect/>
          <a:stretch>
            <a:fillRect/>
          </a:stretch>
        </p:blipFill>
        <p:spPr bwMode="auto">
          <a:xfrm>
            <a:off x="5105400" y="3048000"/>
            <a:ext cx="1652316" cy="2286000"/>
          </a:xfrm>
          <a:prstGeom prst="rect">
            <a:avLst/>
          </a:prstGeom>
          <a:noFill/>
          <a:ln w="9525">
            <a:noFill/>
            <a:miter lim="800000"/>
            <a:headEnd/>
            <a:tailEnd/>
          </a:ln>
        </p:spPr>
      </p:pic>
      <p:pic>
        <p:nvPicPr>
          <p:cNvPr id="4101" name="Picture 5"/>
          <p:cNvPicPr>
            <a:picLocks noChangeAspect="1" noChangeArrowheads="1"/>
          </p:cNvPicPr>
          <p:nvPr/>
        </p:nvPicPr>
        <p:blipFill>
          <a:blip r:embed="rId4" cstate="print"/>
          <a:srcRect/>
          <a:stretch>
            <a:fillRect/>
          </a:stretch>
        </p:blipFill>
        <p:spPr bwMode="auto">
          <a:xfrm>
            <a:off x="1905000" y="3048000"/>
            <a:ext cx="2281277" cy="2286000"/>
          </a:xfrm>
          <a:prstGeom prst="rect">
            <a:avLst/>
          </a:prstGeom>
          <a:noFill/>
          <a:ln w="9525">
            <a:noFill/>
            <a:miter lim="800000"/>
            <a:headEnd/>
            <a:tailEnd/>
          </a:ln>
        </p:spPr>
      </p:pic>
      <p:sp>
        <p:nvSpPr>
          <p:cNvPr id="9" name="TextBox 8"/>
          <p:cNvSpPr txBox="1"/>
          <p:nvPr/>
        </p:nvSpPr>
        <p:spPr>
          <a:xfrm>
            <a:off x="5036590" y="5257800"/>
            <a:ext cx="1973810" cy="646331"/>
          </a:xfrm>
          <a:prstGeom prst="rect">
            <a:avLst/>
          </a:prstGeom>
          <a:noFill/>
        </p:spPr>
        <p:txBody>
          <a:bodyPr wrap="none" rtlCol="0">
            <a:spAutoFit/>
          </a:bodyPr>
          <a:lstStyle/>
          <a:p>
            <a:r>
              <a:rPr lang="en-US" dirty="0" smtClean="0">
                <a:solidFill>
                  <a:schemeClr val="bg1"/>
                </a:solidFill>
              </a:rPr>
              <a:t>Contrast-enhanced</a:t>
            </a:r>
          </a:p>
          <a:p>
            <a:r>
              <a:rPr lang="en-US" dirty="0" smtClean="0">
                <a:solidFill>
                  <a:schemeClr val="bg1"/>
                </a:solidFill>
              </a:rPr>
              <a:t>MR Image</a:t>
            </a:r>
            <a:endParaRPr lang="en-US" dirty="0">
              <a:solidFill>
                <a:schemeClr val="bg1"/>
              </a:solidFill>
            </a:endParaRPr>
          </a:p>
        </p:txBody>
      </p:sp>
      <p:sp>
        <p:nvSpPr>
          <p:cNvPr id="10" name="TextBox 9"/>
          <p:cNvSpPr txBox="1"/>
          <p:nvPr/>
        </p:nvSpPr>
        <p:spPr>
          <a:xfrm>
            <a:off x="1852026" y="5334000"/>
            <a:ext cx="2643774" cy="646331"/>
          </a:xfrm>
          <a:prstGeom prst="rect">
            <a:avLst/>
          </a:prstGeom>
          <a:noFill/>
        </p:spPr>
        <p:txBody>
          <a:bodyPr wrap="square" rtlCol="0">
            <a:spAutoFit/>
          </a:bodyPr>
          <a:lstStyle/>
          <a:p>
            <a:r>
              <a:rPr lang="en-US" dirty="0" err="1" smtClean="0">
                <a:solidFill>
                  <a:schemeClr val="bg1"/>
                </a:solidFill>
              </a:rPr>
              <a:t>Noncontrast</a:t>
            </a:r>
            <a:r>
              <a:rPr lang="en-US" dirty="0" smtClean="0">
                <a:solidFill>
                  <a:schemeClr val="bg1"/>
                </a:solidFill>
              </a:rPr>
              <a:t>-enhanced</a:t>
            </a:r>
          </a:p>
          <a:p>
            <a:r>
              <a:rPr lang="en-US" dirty="0" smtClean="0">
                <a:solidFill>
                  <a:schemeClr val="bg1"/>
                </a:solidFill>
              </a:rPr>
              <a:t>MR Image</a:t>
            </a:r>
            <a:endParaRPr lang="en-US" dirty="0">
              <a:solidFill>
                <a:schemeClr val="bg1"/>
              </a:solidFill>
            </a:endParaRPr>
          </a:p>
        </p:txBody>
      </p:sp>
    </p:spTree>
    <p:extLst>
      <p:ext uri="{BB962C8B-B14F-4D97-AF65-F5344CB8AC3E}">
        <p14:creationId xmlns:p14="http://schemas.microsoft.com/office/powerpoint/2010/main" val="6605660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Magnetic Resonance (MR) Imaging</a:t>
            </a:r>
            <a:endParaRPr lang="en-US" dirty="0"/>
          </a:p>
        </p:txBody>
      </p:sp>
      <p:sp>
        <p:nvSpPr>
          <p:cNvPr id="3" name="Content Placeholder 2"/>
          <p:cNvSpPr>
            <a:spLocks noGrp="1"/>
          </p:cNvSpPr>
          <p:nvPr>
            <p:ph idx="1"/>
          </p:nvPr>
        </p:nvSpPr>
        <p:spPr/>
        <p:txBody>
          <a:bodyPr/>
          <a:lstStyle/>
          <a:p>
            <a:r>
              <a:rPr lang="en-US" dirty="0" smtClean="0"/>
              <a:t>Structural Assessments (micro)</a:t>
            </a:r>
          </a:p>
          <a:p>
            <a:pPr lvl="1"/>
            <a:r>
              <a:rPr lang="en-US" dirty="0" smtClean="0"/>
              <a:t>Cartilage Composition</a:t>
            </a:r>
          </a:p>
          <a:p>
            <a:pPr lvl="2"/>
            <a:r>
              <a:rPr lang="en-US" dirty="0" smtClean="0"/>
              <a:t>T1 rho</a:t>
            </a:r>
          </a:p>
          <a:p>
            <a:pPr lvl="2"/>
            <a:r>
              <a:rPr lang="en-US" dirty="0" smtClean="0"/>
              <a:t>T2</a:t>
            </a:r>
          </a:p>
          <a:p>
            <a:pPr lvl="2"/>
            <a:r>
              <a:rPr lang="en-US" dirty="0" err="1" smtClean="0"/>
              <a:t>dGEMRIC</a:t>
            </a:r>
            <a:endParaRPr lang="en-US" dirty="0" smtClean="0"/>
          </a:p>
          <a:p>
            <a:pPr lvl="1"/>
            <a:r>
              <a:rPr lang="en-US" dirty="0" smtClean="0"/>
              <a:t>Meniscal Integrity</a:t>
            </a:r>
          </a:p>
          <a:p>
            <a:pPr lvl="1"/>
            <a:r>
              <a:rPr lang="en-US" dirty="0" smtClean="0"/>
              <a:t>MR Spectrometry</a:t>
            </a:r>
          </a:p>
          <a:p>
            <a:pPr lvl="1"/>
            <a:r>
              <a:rPr lang="en-US" dirty="0" smtClean="0"/>
              <a:t>Trabecular Morphology</a:t>
            </a:r>
            <a:endParaRPr lang="en-US" dirty="0"/>
          </a:p>
        </p:txBody>
      </p:sp>
      <p:sp>
        <p:nvSpPr>
          <p:cNvPr id="4" name="Content Placeholder 3"/>
          <p:cNvSpPr>
            <a:spLocks noGrp="1"/>
          </p:cNvSpPr>
          <p:nvPr>
            <p:ph idx="13"/>
          </p:nvPr>
        </p:nvSpPr>
        <p:spPr/>
        <p:txBody>
          <a:bodyPr/>
          <a:lstStyle/>
          <a:p>
            <a:endParaRPr lang="en-US"/>
          </a:p>
        </p:txBody>
      </p:sp>
    </p:spTree>
    <p:extLst>
      <p:ext uri="{BB962C8B-B14F-4D97-AF65-F5344CB8AC3E}">
        <p14:creationId xmlns:p14="http://schemas.microsoft.com/office/powerpoint/2010/main" val="1072149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Cartilage Composition</a:t>
            </a:r>
            <a:endParaRPr lang="en-US" dirty="0"/>
          </a:p>
        </p:txBody>
      </p:sp>
      <p:sp>
        <p:nvSpPr>
          <p:cNvPr id="4" name="Content Placeholder 3"/>
          <p:cNvSpPr>
            <a:spLocks noGrp="1"/>
          </p:cNvSpPr>
          <p:nvPr>
            <p:ph idx="13"/>
          </p:nvPr>
        </p:nvSpPr>
        <p:spPr>
          <a:xfrm>
            <a:off x="990600" y="6477000"/>
            <a:ext cx="4191000" cy="457200"/>
          </a:xfrm>
        </p:spPr>
        <p:txBody>
          <a:bodyPr>
            <a:noAutofit/>
          </a:bodyPr>
          <a:lstStyle/>
          <a:p>
            <a:r>
              <a:rPr lang="en-US" sz="1600" dirty="0" smtClean="0"/>
              <a:t>Images: Roemer et al 2011 (OARSI Primer)</a:t>
            </a:r>
            <a:endParaRPr lang="en-US" sz="1600" dirty="0"/>
          </a:p>
        </p:txBody>
      </p:sp>
      <p:sp>
        <p:nvSpPr>
          <p:cNvPr id="6" name="TextBox 5"/>
          <p:cNvSpPr txBox="1"/>
          <p:nvPr/>
        </p:nvSpPr>
        <p:spPr>
          <a:xfrm>
            <a:off x="1447800" y="1219200"/>
            <a:ext cx="1484702" cy="415498"/>
          </a:xfrm>
          <a:prstGeom prst="rect">
            <a:avLst/>
          </a:prstGeom>
          <a:noFill/>
        </p:spPr>
        <p:txBody>
          <a:bodyPr wrap="none" rtlCol="0">
            <a:spAutoFit/>
          </a:bodyPr>
          <a:lstStyle/>
          <a:p>
            <a:r>
              <a:rPr lang="en-US" sz="2100" dirty="0" smtClean="0">
                <a:solidFill>
                  <a:schemeClr val="bg1"/>
                </a:solidFill>
              </a:rPr>
              <a:t>T2 Mapping</a:t>
            </a:r>
            <a:endParaRPr lang="en-US" sz="2100" dirty="0">
              <a:solidFill>
                <a:schemeClr val="bg1"/>
              </a:solidFill>
            </a:endParaRPr>
          </a:p>
        </p:txBody>
      </p:sp>
      <p:pic>
        <p:nvPicPr>
          <p:cNvPr id="7" name="Picture 2" descr="http://primer.oarsi.org/sites/default/files/Fig%2011Crev.jpg?1301414417"/>
          <p:cNvPicPr>
            <a:picLocks noChangeAspect="1" noChangeArrowheads="1"/>
          </p:cNvPicPr>
          <p:nvPr/>
        </p:nvPicPr>
        <p:blipFill>
          <a:blip r:embed="rId3" cstate="print"/>
          <a:srcRect b="2381"/>
          <a:stretch>
            <a:fillRect/>
          </a:stretch>
        </p:blipFill>
        <p:spPr bwMode="auto">
          <a:xfrm>
            <a:off x="1447801" y="1600200"/>
            <a:ext cx="2601375" cy="2286000"/>
          </a:xfrm>
          <a:prstGeom prst="rect">
            <a:avLst/>
          </a:prstGeom>
          <a:noFill/>
        </p:spPr>
      </p:pic>
      <p:sp>
        <p:nvSpPr>
          <p:cNvPr id="8" name="Oval 7"/>
          <p:cNvSpPr/>
          <p:nvPr/>
        </p:nvSpPr>
        <p:spPr>
          <a:xfrm>
            <a:off x="2590800" y="2743200"/>
            <a:ext cx="457200" cy="304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r="56948" b="37692"/>
          <a:stretch>
            <a:fillRect/>
          </a:stretch>
        </p:blipFill>
        <p:spPr bwMode="auto">
          <a:xfrm>
            <a:off x="5410200" y="1600200"/>
            <a:ext cx="2798032"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5410200" y="1219200"/>
            <a:ext cx="1863011" cy="415498"/>
          </a:xfrm>
          <a:prstGeom prst="rect">
            <a:avLst/>
          </a:prstGeom>
          <a:noFill/>
        </p:spPr>
        <p:txBody>
          <a:bodyPr wrap="none" rtlCol="0">
            <a:spAutoFit/>
          </a:bodyPr>
          <a:lstStyle/>
          <a:p>
            <a:r>
              <a:rPr lang="en-US" sz="2100" dirty="0" smtClean="0">
                <a:solidFill>
                  <a:schemeClr val="bg1"/>
                </a:solidFill>
              </a:rPr>
              <a:t>T1rho Mapping</a:t>
            </a:r>
            <a:endParaRPr lang="en-US" sz="2100" dirty="0">
              <a:solidFill>
                <a:schemeClr val="bg1"/>
              </a:solidFill>
            </a:endParaRPr>
          </a:p>
        </p:txBody>
      </p:sp>
      <p:sp>
        <p:nvSpPr>
          <p:cNvPr id="12" name="Content Placeholder 3"/>
          <p:cNvSpPr txBox="1">
            <a:spLocks/>
          </p:cNvSpPr>
          <p:nvPr/>
        </p:nvSpPr>
        <p:spPr>
          <a:xfrm>
            <a:off x="5486400" y="1676400"/>
            <a:ext cx="2590800" cy="381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0" i="1" u="none" strike="noStrike" kern="1200" cap="none" spc="0" normalizeH="0" baseline="0" noProof="0" dirty="0" smtClean="0">
                <a:ln>
                  <a:noFill/>
                </a:ln>
                <a:solidFill>
                  <a:schemeClr val="bg1"/>
                </a:solidFill>
                <a:effectLst/>
                <a:uLnTx/>
                <a:uFillTx/>
                <a:latin typeface="+mn-lt"/>
                <a:ea typeface="+mn-ea"/>
                <a:cs typeface="+mn-cs"/>
              </a:rPr>
              <a:t>Image: Li X et al., 2008</a:t>
            </a:r>
            <a:endParaRPr kumimoji="0" lang="en-US" sz="1600" b="0" i="1" u="none" strike="noStrike" kern="1200" cap="none" spc="0" normalizeH="0" baseline="0" noProof="0" dirty="0">
              <a:ln>
                <a:noFill/>
              </a:ln>
              <a:solidFill>
                <a:schemeClr val="bg1"/>
              </a:solidFill>
              <a:effectLst/>
              <a:uLnTx/>
              <a:uFillTx/>
              <a:latin typeface="+mn-lt"/>
              <a:ea typeface="+mn-ea"/>
              <a:cs typeface="+mn-cs"/>
            </a:endParaRPr>
          </a:p>
        </p:txBody>
      </p:sp>
      <p:pic>
        <p:nvPicPr>
          <p:cNvPr id="13" name="Picture 2" descr="http://primer.oarsi.org/sites/default/files/Fig%2011Brev.jpg?1301414405"/>
          <p:cNvPicPr>
            <a:picLocks noChangeAspect="1" noChangeArrowheads="1"/>
          </p:cNvPicPr>
          <p:nvPr/>
        </p:nvPicPr>
        <p:blipFill>
          <a:blip r:embed="rId5" cstate="print"/>
          <a:srcRect/>
          <a:stretch>
            <a:fillRect/>
          </a:stretch>
        </p:blipFill>
        <p:spPr bwMode="auto">
          <a:xfrm>
            <a:off x="1447800" y="4191000"/>
            <a:ext cx="2539436" cy="2286000"/>
          </a:xfrm>
          <a:prstGeom prst="rect">
            <a:avLst/>
          </a:prstGeom>
          <a:noFill/>
        </p:spPr>
      </p:pic>
      <p:sp>
        <p:nvSpPr>
          <p:cNvPr id="14" name="TextBox 13"/>
          <p:cNvSpPr txBox="1"/>
          <p:nvPr/>
        </p:nvSpPr>
        <p:spPr>
          <a:xfrm>
            <a:off x="1447800" y="3775502"/>
            <a:ext cx="2332242" cy="415498"/>
          </a:xfrm>
          <a:prstGeom prst="rect">
            <a:avLst/>
          </a:prstGeom>
          <a:noFill/>
        </p:spPr>
        <p:txBody>
          <a:bodyPr wrap="none" rtlCol="0">
            <a:spAutoFit/>
          </a:bodyPr>
          <a:lstStyle/>
          <a:p>
            <a:r>
              <a:rPr lang="en-US" sz="2100" dirty="0" err="1" smtClean="0">
                <a:solidFill>
                  <a:schemeClr val="bg1"/>
                </a:solidFill>
              </a:rPr>
              <a:t>dGEMRIC</a:t>
            </a:r>
            <a:r>
              <a:rPr lang="en-US" sz="2100" dirty="0" smtClean="0">
                <a:solidFill>
                  <a:schemeClr val="bg1"/>
                </a:solidFill>
              </a:rPr>
              <a:t> (contrast)</a:t>
            </a:r>
            <a:endParaRPr lang="en-US" sz="2100" dirty="0">
              <a:solidFill>
                <a:schemeClr val="bg1"/>
              </a:solidFill>
            </a:endParaRPr>
          </a:p>
        </p:txBody>
      </p:sp>
      <p:pic>
        <p:nvPicPr>
          <p:cNvPr id="15" name="Picture 4"/>
          <p:cNvPicPr>
            <a:picLocks noChangeAspect="1" noChangeArrowheads="1"/>
          </p:cNvPicPr>
          <p:nvPr/>
        </p:nvPicPr>
        <p:blipFill>
          <a:blip r:embed="rId6" cstate="print"/>
          <a:srcRect l="51948" t="8529" b="18124"/>
          <a:stretch>
            <a:fillRect/>
          </a:stretch>
        </p:blipFill>
        <p:spPr bwMode="auto">
          <a:xfrm>
            <a:off x="5618421" y="4114800"/>
            <a:ext cx="2458779" cy="2286000"/>
          </a:xfrm>
          <a:prstGeom prst="rect">
            <a:avLst/>
          </a:prstGeom>
          <a:noFill/>
          <a:ln w="9525">
            <a:noFill/>
            <a:miter lim="800000"/>
            <a:headEnd/>
            <a:tailEnd/>
          </a:ln>
        </p:spPr>
      </p:pic>
      <p:sp>
        <p:nvSpPr>
          <p:cNvPr id="16" name="Content Placeholder 3"/>
          <p:cNvSpPr>
            <a:spLocks noGrp="1"/>
          </p:cNvSpPr>
          <p:nvPr>
            <p:ph idx="13"/>
          </p:nvPr>
        </p:nvSpPr>
        <p:spPr>
          <a:xfrm>
            <a:off x="5486400" y="6096000"/>
            <a:ext cx="2819400" cy="381000"/>
          </a:xfrm>
        </p:spPr>
        <p:txBody>
          <a:bodyPr>
            <a:normAutofit/>
          </a:bodyPr>
          <a:lstStyle/>
          <a:p>
            <a:r>
              <a:rPr lang="en-US" sz="1600" i="0" dirty="0" smtClean="0"/>
              <a:t>Image: </a:t>
            </a:r>
            <a:r>
              <a:rPr lang="en-US" sz="1600" i="0" dirty="0" err="1" smtClean="0"/>
              <a:t>Choi</a:t>
            </a:r>
            <a:r>
              <a:rPr lang="en-US" sz="1600" i="0" dirty="0" smtClean="0"/>
              <a:t>  &amp; Gold 2012</a:t>
            </a:r>
            <a:endParaRPr lang="en-US" sz="1600" dirty="0"/>
          </a:p>
        </p:txBody>
      </p:sp>
      <p:sp>
        <p:nvSpPr>
          <p:cNvPr id="17" name="TextBox 16"/>
          <p:cNvSpPr txBox="1"/>
          <p:nvPr/>
        </p:nvSpPr>
        <p:spPr>
          <a:xfrm>
            <a:off x="5668758" y="3775502"/>
            <a:ext cx="1986441" cy="415498"/>
          </a:xfrm>
          <a:prstGeom prst="rect">
            <a:avLst/>
          </a:prstGeom>
          <a:noFill/>
        </p:spPr>
        <p:txBody>
          <a:bodyPr wrap="none" rtlCol="0">
            <a:spAutoFit/>
          </a:bodyPr>
          <a:lstStyle/>
          <a:p>
            <a:r>
              <a:rPr lang="en-US" sz="2100" dirty="0" smtClean="0">
                <a:solidFill>
                  <a:schemeClr val="bg1"/>
                </a:solidFill>
              </a:rPr>
              <a:t>Na+ MR Imaging</a:t>
            </a:r>
            <a:endParaRPr lang="en-US" sz="2100" dirty="0">
              <a:solidFill>
                <a:schemeClr val="bg1"/>
              </a:solidFill>
            </a:endParaRPr>
          </a:p>
        </p:txBody>
      </p:sp>
      <p:sp>
        <p:nvSpPr>
          <p:cNvPr id="18" name="Oval 17"/>
          <p:cNvSpPr/>
          <p:nvPr/>
        </p:nvSpPr>
        <p:spPr>
          <a:xfrm>
            <a:off x="2819400" y="5334000"/>
            <a:ext cx="457200" cy="304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96717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to Other Tissues</a:t>
            </a:r>
            <a:endParaRPr lang="en-US" dirty="0"/>
          </a:p>
        </p:txBody>
      </p:sp>
      <p:sp>
        <p:nvSpPr>
          <p:cNvPr id="3" name="Content Placeholder 2"/>
          <p:cNvSpPr>
            <a:spLocks noGrp="1"/>
          </p:cNvSpPr>
          <p:nvPr>
            <p:ph idx="1"/>
          </p:nvPr>
        </p:nvSpPr>
        <p:spPr/>
        <p:txBody>
          <a:bodyPr/>
          <a:lstStyle/>
          <a:p>
            <a:r>
              <a:rPr lang="en-US" dirty="0" smtClean="0"/>
              <a:t>Ultrashort echo time-enhanced T2*</a:t>
            </a:r>
          </a:p>
          <a:p>
            <a:pPr lvl="1"/>
            <a:r>
              <a:rPr lang="en-US" dirty="0" smtClean="0"/>
              <a:t>Collagen disorganization</a:t>
            </a:r>
            <a:endParaRPr lang="en-US" dirty="0"/>
          </a:p>
        </p:txBody>
      </p:sp>
      <p:sp>
        <p:nvSpPr>
          <p:cNvPr id="4" name="Content Placeholder 3"/>
          <p:cNvSpPr>
            <a:spLocks noGrp="1"/>
          </p:cNvSpPr>
          <p:nvPr>
            <p:ph idx="13"/>
          </p:nvPr>
        </p:nvSpPr>
        <p:spPr/>
        <p:txBody>
          <a:bodyPr/>
          <a:lstStyle/>
          <a:p>
            <a:r>
              <a:rPr lang="en-US" dirty="0" smtClean="0"/>
              <a:t>Image: William A et al., 2012</a:t>
            </a:r>
            <a:endParaRPr lang="en-US" dirty="0"/>
          </a:p>
        </p:txBody>
      </p:sp>
      <p:pic>
        <p:nvPicPr>
          <p:cNvPr id="5" name="Picture 2"/>
          <p:cNvPicPr>
            <a:picLocks noChangeAspect="1" noChangeArrowheads="1"/>
          </p:cNvPicPr>
          <p:nvPr/>
        </p:nvPicPr>
        <p:blipFill>
          <a:blip r:embed="rId3" cstate="print"/>
          <a:srcRect/>
          <a:stretch>
            <a:fillRect/>
          </a:stretch>
        </p:blipFill>
        <p:spPr bwMode="auto">
          <a:xfrm>
            <a:off x="0" y="2907269"/>
            <a:ext cx="9144000" cy="1582956"/>
          </a:xfrm>
          <a:prstGeom prst="rect">
            <a:avLst/>
          </a:prstGeom>
          <a:noFill/>
          <a:ln w="9525">
            <a:noFill/>
            <a:miter lim="800000"/>
            <a:headEnd/>
            <a:tailEnd/>
          </a:ln>
        </p:spPr>
      </p:pic>
      <p:sp>
        <p:nvSpPr>
          <p:cNvPr id="7" name="TextBox 6"/>
          <p:cNvSpPr txBox="1"/>
          <p:nvPr/>
        </p:nvSpPr>
        <p:spPr>
          <a:xfrm>
            <a:off x="0" y="4507468"/>
            <a:ext cx="8975342" cy="369332"/>
          </a:xfrm>
          <a:prstGeom prst="rect">
            <a:avLst/>
          </a:prstGeom>
          <a:noFill/>
        </p:spPr>
        <p:txBody>
          <a:bodyPr wrap="none" rtlCol="0">
            <a:spAutoFit/>
          </a:bodyPr>
          <a:lstStyle/>
          <a:p>
            <a:r>
              <a:rPr lang="en-US" dirty="0" smtClean="0">
                <a:solidFill>
                  <a:schemeClr val="bg1"/>
                </a:solidFill>
              </a:rPr>
              <a:t>        Asymptomatic		ACL Patient san Meniscal Tear       ACL patient with Meniscal Tear</a:t>
            </a:r>
            <a:endParaRPr lang="en-US" dirty="0">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Trabecular Morphometry</a:t>
            </a:r>
            <a:endParaRPr lang="en-US" dirty="0"/>
          </a:p>
        </p:txBody>
      </p:sp>
      <p:sp>
        <p:nvSpPr>
          <p:cNvPr id="3" name="Content Placeholder 2"/>
          <p:cNvSpPr>
            <a:spLocks noGrp="1"/>
          </p:cNvSpPr>
          <p:nvPr>
            <p:ph idx="1"/>
          </p:nvPr>
        </p:nvSpPr>
        <p:spPr>
          <a:xfrm>
            <a:off x="228600" y="1600200"/>
            <a:ext cx="8229600" cy="4525963"/>
          </a:xfrm>
        </p:spPr>
        <p:txBody>
          <a:bodyPr>
            <a:normAutofit/>
          </a:bodyPr>
          <a:lstStyle/>
          <a:p>
            <a:pPr>
              <a:buNone/>
            </a:pPr>
            <a:r>
              <a:rPr lang="en-US" dirty="0" smtClean="0"/>
              <a:t>3D FISP – 				High-Resolution</a:t>
            </a:r>
          </a:p>
          <a:p>
            <a:pPr>
              <a:buNone/>
            </a:pPr>
            <a:r>
              <a:rPr lang="en-US" dirty="0" smtClean="0"/>
              <a:t>High-Resolution MRI		Peripheral CT Scans</a:t>
            </a:r>
            <a:endParaRPr lang="en-US" dirty="0"/>
          </a:p>
        </p:txBody>
      </p:sp>
      <p:sp>
        <p:nvSpPr>
          <p:cNvPr id="4" name="Content Placeholder 3"/>
          <p:cNvSpPr>
            <a:spLocks noGrp="1"/>
          </p:cNvSpPr>
          <p:nvPr>
            <p:ph idx="13"/>
          </p:nvPr>
        </p:nvSpPr>
        <p:spPr>
          <a:xfrm>
            <a:off x="304800" y="6324600"/>
            <a:ext cx="8382000" cy="381000"/>
          </a:xfrm>
        </p:spPr>
        <p:txBody>
          <a:bodyPr/>
          <a:lstStyle/>
          <a:p>
            <a:r>
              <a:rPr lang="en-US" dirty="0" smtClean="0"/>
              <a:t>Lo GH et al. 2012; Schneider E et al., 2011	                      </a:t>
            </a:r>
            <a:r>
              <a:rPr lang="en-US" dirty="0" err="1" smtClean="0"/>
              <a:t>Burghardt</a:t>
            </a:r>
            <a:r>
              <a:rPr lang="en-US" dirty="0" smtClean="0"/>
              <a:t> AJ et al 2011</a:t>
            </a:r>
          </a:p>
          <a:p>
            <a:endParaRPr lang="en-US" dirty="0"/>
          </a:p>
        </p:txBody>
      </p:sp>
      <p:sp>
        <p:nvSpPr>
          <p:cNvPr id="10242" name="AutoShape 2" descr="http://ars.els-cdn.com.ezproxy.library.tufts.edu/content/image/1-s2.0-S1063458412007273-gr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44" name="Picture 4"/>
          <p:cNvPicPr>
            <a:picLocks noChangeAspect="1" noChangeArrowheads="1"/>
          </p:cNvPicPr>
          <p:nvPr/>
        </p:nvPicPr>
        <p:blipFill>
          <a:blip r:embed="rId3" cstate="print"/>
          <a:srcRect t="17019"/>
          <a:stretch>
            <a:fillRect/>
          </a:stretch>
        </p:blipFill>
        <p:spPr bwMode="auto">
          <a:xfrm>
            <a:off x="304800" y="2895600"/>
            <a:ext cx="3952875" cy="3343923"/>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4343400" y="2895600"/>
            <a:ext cx="4773789" cy="3346704"/>
          </a:xfrm>
          <a:prstGeom prst="rect">
            <a:avLst/>
          </a:prstGeom>
          <a:noFill/>
          <a:ln w="9525">
            <a:noFill/>
            <a:miter lim="800000"/>
            <a:headEnd/>
            <a:tailEnd/>
          </a:ln>
        </p:spPr>
      </p:pic>
    </p:spTree>
    <p:extLst>
      <p:ext uri="{BB962C8B-B14F-4D97-AF65-F5344CB8AC3E}">
        <p14:creationId xmlns:p14="http://schemas.microsoft.com/office/powerpoint/2010/main" val="12270442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MR</a:t>
            </a:r>
            <a:r>
              <a:rPr lang="en-US" dirty="0" smtClean="0"/>
              <a:t> Spectrometry</a:t>
            </a:r>
            <a:endParaRPr lang="en-US" dirty="0"/>
          </a:p>
        </p:txBody>
      </p:sp>
      <p:sp>
        <p:nvSpPr>
          <p:cNvPr id="3" name="Content Placeholder 2"/>
          <p:cNvSpPr>
            <a:spLocks noGrp="1"/>
          </p:cNvSpPr>
          <p:nvPr>
            <p:ph idx="1"/>
          </p:nvPr>
        </p:nvSpPr>
        <p:spPr>
          <a:xfrm>
            <a:off x="457200" y="1371600"/>
            <a:ext cx="8229600" cy="4525963"/>
          </a:xfrm>
        </p:spPr>
        <p:txBody>
          <a:bodyPr/>
          <a:lstStyle/>
          <a:p>
            <a:r>
              <a:rPr lang="en-US" dirty="0" smtClean="0"/>
              <a:t>Noninvasive method to quantify biochemical/ metabolic changes</a:t>
            </a:r>
            <a:endParaRPr lang="en-US" dirty="0"/>
          </a:p>
        </p:txBody>
      </p:sp>
      <p:sp>
        <p:nvSpPr>
          <p:cNvPr id="4" name="Content Placeholder 3"/>
          <p:cNvSpPr>
            <a:spLocks noGrp="1"/>
          </p:cNvSpPr>
          <p:nvPr>
            <p:ph idx="13"/>
          </p:nvPr>
        </p:nvSpPr>
        <p:spPr/>
        <p:txBody>
          <a:bodyPr/>
          <a:lstStyle/>
          <a:p>
            <a:r>
              <a:rPr lang="en-US" dirty="0" smtClean="0"/>
              <a:t>Li X et al., 2008</a:t>
            </a:r>
            <a:endParaRPr lang="en-US" dirty="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b="20967"/>
          <a:stretch>
            <a:fillRect/>
          </a:stretch>
        </p:blipFill>
        <p:spPr bwMode="auto">
          <a:xfrm>
            <a:off x="2209800" y="2438400"/>
            <a:ext cx="4748293"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91674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Arthroscopic Optical Coherence Tomography </a:t>
            </a:r>
          </a:p>
        </p:txBody>
      </p:sp>
      <p:sp>
        <p:nvSpPr>
          <p:cNvPr id="3" name="Content Placeholder 2"/>
          <p:cNvSpPr>
            <a:spLocks noGrp="1"/>
          </p:cNvSpPr>
          <p:nvPr>
            <p:ph idx="1"/>
          </p:nvPr>
        </p:nvSpPr>
        <p:spPr>
          <a:xfrm>
            <a:off x="457200" y="1371600"/>
            <a:ext cx="8229600" cy="4525963"/>
          </a:xfrm>
        </p:spPr>
        <p:txBody>
          <a:bodyPr/>
          <a:lstStyle/>
          <a:p>
            <a:r>
              <a:rPr lang="en-US" dirty="0" smtClean="0"/>
              <a:t>Based on infrared light</a:t>
            </a:r>
          </a:p>
          <a:p>
            <a:r>
              <a:rPr lang="en-US" dirty="0" smtClean="0"/>
              <a:t>Cross-sectional images on par with low-power histology</a:t>
            </a:r>
            <a:endParaRPr lang="en-US" dirty="0"/>
          </a:p>
        </p:txBody>
      </p:sp>
      <p:sp>
        <p:nvSpPr>
          <p:cNvPr id="4" name="Content Placeholder 3"/>
          <p:cNvSpPr>
            <a:spLocks noGrp="1"/>
          </p:cNvSpPr>
          <p:nvPr>
            <p:ph idx="13"/>
          </p:nvPr>
        </p:nvSpPr>
        <p:spPr>
          <a:xfrm>
            <a:off x="7086600" y="6096000"/>
            <a:ext cx="1905000" cy="609600"/>
          </a:xfrm>
        </p:spPr>
        <p:txBody>
          <a:bodyPr>
            <a:normAutofit fontScale="92500" lnSpcReduction="10000"/>
          </a:bodyPr>
          <a:lstStyle/>
          <a:p>
            <a:r>
              <a:rPr lang="en-US" dirty="0" smtClean="0"/>
              <a:t>O’Malley MJ &amp;</a:t>
            </a:r>
          </a:p>
          <a:p>
            <a:r>
              <a:rPr lang="en-US" dirty="0" smtClean="0"/>
              <a:t>Chu CR 2011</a:t>
            </a:r>
            <a:endParaRPr lang="en-US" dirty="0"/>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b="14579"/>
          <a:stretch>
            <a:fillRect/>
          </a:stretch>
        </p:blipFill>
        <p:spPr bwMode="auto">
          <a:xfrm>
            <a:off x="1671638" y="3124200"/>
            <a:ext cx="5354515"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47886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Ultrasound</a:t>
            </a:r>
            <a:endParaRPr lang="en-US" dirty="0"/>
          </a:p>
        </p:txBody>
      </p:sp>
      <p:sp>
        <p:nvSpPr>
          <p:cNvPr id="4" name="Content Placeholder 3"/>
          <p:cNvSpPr>
            <a:spLocks noGrp="1"/>
          </p:cNvSpPr>
          <p:nvPr>
            <p:ph idx="13"/>
          </p:nvPr>
        </p:nvSpPr>
        <p:spPr/>
        <p:txBody>
          <a:bodyPr/>
          <a:lstStyle/>
          <a:p>
            <a:r>
              <a:rPr lang="en-US" dirty="0" smtClean="0"/>
              <a:t>Keen HI &amp; </a:t>
            </a:r>
            <a:r>
              <a:rPr lang="en-US" dirty="0" err="1" smtClean="0"/>
              <a:t>Conaghan</a:t>
            </a:r>
            <a:r>
              <a:rPr lang="en-US" dirty="0" smtClean="0"/>
              <a:t> PG 2009</a:t>
            </a:r>
            <a:endParaRPr lang="en-US" dirty="0"/>
          </a:p>
        </p:txBody>
      </p:sp>
      <p:pic>
        <p:nvPicPr>
          <p:cNvPr id="11279" name="Picture 15"/>
          <p:cNvPicPr>
            <a:picLocks noChangeAspect="1" noChangeArrowheads="1"/>
          </p:cNvPicPr>
          <p:nvPr/>
        </p:nvPicPr>
        <p:blipFill>
          <a:blip r:embed="rId3" cstate="print"/>
          <a:srcRect/>
          <a:stretch>
            <a:fillRect/>
          </a:stretch>
        </p:blipFill>
        <p:spPr bwMode="auto">
          <a:xfrm>
            <a:off x="4960513" y="2133600"/>
            <a:ext cx="3726287" cy="3200400"/>
          </a:xfrm>
          <a:prstGeom prst="rect">
            <a:avLst/>
          </a:prstGeom>
          <a:noFill/>
          <a:ln w="9525">
            <a:noFill/>
            <a:miter lim="800000"/>
            <a:headEnd/>
            <a:tailEnd/>
          </a:ln>
        </p:spPr>
      </p:pic>
      <p:pic>
        <p:nvPicPr>
          <p:cNvPr id="7" name="Picture 3"/>
          <p:cNvPicPr>
            <a:picLocks noChangeAspect="1" noChangeArrowheads="1"/>
          </p:cNvPicPr>
          <p:nvPr/>
        </p:nvPicPr>
        <p:blipFill>
          <a:blip r:embed="rId4" cstate="print"/>
          <a:srcRect/>
          <a:stretch>
            <a:fillRect/>
          </a:stretch>
        </p:blipFill>
        <p:spPr bwMode="auto">
          <a:xfrm>
            <a:off x="457200" y="2133600"/>
            <a:ext cx="3955550" cy="3200400"/>
          </a:xfrm>
          <a:prstGeom prst="rect">
            <a:avLst/>
          </a:prstGeom>
          <a:noFill/>
          <a:ln w="9525">
            <a:noFill/>
            <a:miter lim="800000"/>
            <a:headEnd/>
            <a:tailEnd/>
          </a:ln>
        </p:spPr>
      </p:pic>
      <p:sp>
        <p:nvSpPr>
          <p:cNvPr id="8" name="TextBox 7"/>
          <p:cNvSpPr txBox="1"/>
          <p:nvPr/>
        </p:nvSpPr>
        <p:spPr>
          <a:xfrm>
            <a:off x="1447800" y="1676400"/>
            <a:ext cx="1317861" cy="461665"/>
          </a:xfrm>
          <a:prstGeom prst="rect">
            <a:avLst/>
          </a:prstGeom>
          <a:noFill/>
        </p:spPr>
        <p:txBody>
          <a:bodyPr wrap="none" rtlCol="0">
            <a:spAutoFit/>
          </a:bodyPr>
          <a:lstStyle/>
          <a:p>
            <a:r>
              <a:rPr lang="en-US" sz="2400" b="1" dirty="0" smtClean="0">
                <a:solidFill>
                  <a:schemeClr val="bg1"/>
                </a:solidFill>
              </a:rPr>
              <a:t>Cartilage</a:t>
            </a:r>
            <a:endParaRPr lang="en-US" sz="2400" b="1" dirty="0">
              <a:solidFill>
                <a:schemeClr val="bg1"/>
              </a:solidFill>
            </a:endParaRPr>
          </a:p>
        </p:txBody>
      </p:sp>
      <p:cxnSp>
        <p:nvCxnSpPr>
          <p:cNvPr id="10" name="Straight Arrow Connector 9"/>
          <p:cNvCxnSpPr>
            <a:stCxn id="7" idx="0"/>
          </p:cNvCxnSpPr>
          <p:nvPr/>
        </p:nvCxnSpPr>
        <p:spPr>
          <a:xfrm>
            <a:off x="2434975" y="2133600"/>
            <a:ext cx="536825" cy="685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367656" y="5334000"/>
            <a:ext cx="1319144" cy="830997"/>
          </a:xfrm>
          <a:prstGeom prst="rect">
            <a:avLst/>
          </a:prstGeom>
          <a:noFill/>
        </p:spPr>
        <p:txBody>
          <a:bodyPr wrap="none" rtlCol="0">
            <a:spAutoFit/>
          </a:bodyPr>
          <a:lstStyle/>
          <a:p>
            <a:pPr algn="ctr"/>
            <a:r>
              <a:rPr lang="en-US" sz="2400" b="1" dirty="0" smtClean="0">
                <a:solidFill>
                  <a:schemeClr val="bg1"/>
                </a:solidFill>
              </a:rPr>
              <a:t>Synovial </a:t>
            </a:r>
          </a:p>
          <a:p>
            <a:pPr algn="ctr"/>
            <a:r>
              <a:rPr lang="en-US" sz="2400" b="1" dirty="0" smtClean="0">
                <a:solidFill>
                  <a:schemeClr val="bg1"/>
                </a:solidFill>
              </a:rPr>
              <a:t>Fluid</a:t>
            </a:r>
            <a:endParaRPr lang="en-US" sz="2400" b="1" dirty="0">
              <a:solidFill>
                <a:schemeClr val="bg1"/>
              </a:solidFill>
            </a:endParaRPr>
          </a:p>
        </p:txBody>
      </p:sp>
      <p:cxnSp>
        <p:nvCxnSpPr>
          <p:cNvPr id="12" name="Straight Arrow Connector 11"/>
          <p:cNvCxnSpPr/>
          <p:nvPr/>
        </p:nvCxnSpPr>
        <p:spPr>
          <a:xfrm flipH="1" flipV="1">
            <a:off x="7239000" y="4800600"/>
            <a:ext cx="685800" cy="609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549597" y="5334000"/>
            <a:ext cx="1802353" cy="830997"/>
          </a:xfrm>
          <a:prstGeom prst="rect">
            <a:avLst/>
          </a:prstGeom>
          <a:noFill/>
        </p:spPr>
        <p:txBody>
          <a:bodyPr wrap="none" rtlCol="0">
            <a:spAutoFit/>
          </a:bodyPr>
          <a:lstStyle/>
          <a:p>
            <a:pPr algn="ctr"/>
            <a:r>
              <a:rPr lang="en-US" sz="2400" b="1" dirty="0" smtClean="0">
                <a:solidFill>
                  <a:schemeClr val="bg1"/>
                </a:solidFill>
              </a:rPr>
              <a:t>Synovial </a:t>
            </a:r>
          </a:p>
          <a:p>
            <a:pPr algn="ctr"/>
            <a:r>
              <a:rPr lang="en-US" sz="2400" b="1" dirty="0" smtClean="0">
                <a:solidFill>
                  <a:schemeClr val="bg1"/>
                </a:solidFill>
              </a:rPr>
              <a:t>Hypertrophy</a:t>
            </a:r>
            <a:endParaRPr lang="en-US" sz="2400" b="1" dirty="0">
              <a:solidFill>
                <a:schemeClr val="bg1"/>
              </a:solidFill>
            </a:endParaRPr>
          </a:p>
        </p:txBody>
      </p:sp>
      <p:cxnSp>
        <p:nvCxnSpPr>
          <p:cNvPr id="18" name="Straight Arrow Connector 17"/>
          <p:cNvCxnSpPr/>
          <p:nvPr/>
        </p:nvCxnSpPr>
        <p:spPr>
          <a:xfrm flipV="1">
            <a:off x="6477000" y="4724400"/>
            <a:ext cx="0" cy="762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553200" y="1676400"/>
            <a:ext cx="1126270" cy="461665"/>
          </a:xfrm>
          <a:prstGeom prst="rect">
            <a:avLst/>
          </a:prstGeom>
          <a:noFill/>
        </p:spPr>
        <p:txBody>
          <a:bodyPr wrap="none" rtlCol="0">
            <a:spAutoFit/>
          </a:bodyPr>
          <a:lstStyle/>
          <a:p>
            <a:r>
              <a:rPr lang="en-US" sz="2400" b="1" dirty="0" smtClean="0">
                <a:solidFill>
                  <a:schemeClr val="bg1"/>
                </a:solidFill>
              </a:rPr>
              <a:t>Tendon</a:t>
            </a:r>
            <a:endParaRPr lang="en-US" sz="2400" b="1" dirty="0">
              <a:solidFill>
                <a:schemeClr val="bg1"/>
              </a:solidFill>
            </a:endParaRPr>
          </a:p>
        </p:txBody>
      </p:sp>
      <p:cxnSp>
        <p:nvCxnSpPr>
          <p:cNvPr id="22" name="Straight Arrow Connector 21"/>
          <p:cNvCxnSpPr/>
          <p:nvPr/>
        </p:nvCxnSpPr>
        <p:spPr>
          <a:xfrm>
            <a:off x="7162800" y="2057400"/>
            <a:ext cx="533400" cy="609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8994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MR-Based Shape Modeling</a:t>
            </a:r>
            <a:endParaRPr lang="en-US" dirty="0"/>
          </a:p>
        </p:txBody>
      </p:sp>
      <p:sp>
        <p:nvSpPr>
          <p:cNvPr id="4" name="Content Placeholder 3"/>
          <p:cNvSpPr>
            <a:spLocks noGrp="1"/>
          </p:cNvSpPr>
          <p:nvPr>
            <p:ph idx="13"/>
          </p:nvPr>
        </p:nvSpPr>
        <p:spPr>
          <a:xfrm>
            <a:off x="457200" y="6324600"/>
            <a:ext cx="8229600" cy="381000"/>
          </a:xfrm>
        </p:spPr>
        <p:txBody>
          <a:bodyPr>
            <a:normAutofit/>
          </a:bodyPr>
          <a:lstStyle/>
          <a:p>
            <a:r>
              <a:rPr lang="en-US" dirty="0" smtClean="0"/>
              <a:t>Bowes M et al 2008, 2011 (OARSI abstract) </a:t>
            </a:r>
            <a:endParaRPr lang="en-US" dirty="0"/>
          </a:p>
        </p:txBody>
      </p:sp>
      <p:pic>
        <p:nvPicPr>
          <p:cNvPr id="8" name="Picture 3"/>
          <p:cNvPicPr>
            <a:picLocks noChangeAspect="1" noChangeArrowheads="1"/>
          </p:cNvPicPr>
          <p:nvPr/>
        </p:nvPicPr>
        <p:blipFill>
          <a:blip r:embed="rId3" cstate="print"/>
          <a:srcRect b="64686"/>
          <a:stretch>
            <a:fillRect/>
          </a:stretch>
        </p:blipFill>
        <p:spPr bwMode="auto">
          <a:xfrm>
            <a:off x="381000" y="1600200"/>
            <a:ext cx="4153090" cy="2743200"/>
          </a:xfrm>
          <a:prstGeom prst="rect">
            <a:avLst/>
          </a:prstGeom>
          <a:noFill/>
          <a:ln w="9525">
            <a:noFill/>
            <a:miter lim="800000"/>
            <a:headEnd/>
            <a:tailEnd/>
          </a:ln>
        </p:spPr>
      </p:pic>
      <p:pic>
        <p:nvPicPr>
          <p:cNvPr id="9" name="Picture 3"/>
          <p:cNvPicPr>
            <a:picLocks noChangeAspect="1" noChangeArrowheads="1"/>
          </p:cNvPicPr>
          <p:nvPr/>
        </p:nvPicPr>
        <p:blipFill>
          <a:blip r:embed="rId3" cstate="print"/>
          <a:srcRect t="35314" b="29372"/>
          <a:stretch>
            <a:fillRect/>
          </a:stretch>
        </p:blipFill>
        <p:spPr bwMode="auto">
          <a:xfrm>
            <a:off x="4724400" y="3505200"/>
            <a:ext cx="4153090" cy="27432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8229600" cy="1143000"/>
          </a:xfrm>
        </p:spPr>
        <p:txBody>
          <a:bodyPr>
            <a:normAutofit fontScale="90000"/>
          </a:bodyPr>
          <a:lstStyle/>
          <a:p>
            <a:r>
              <a:rPr lang="en-US" dirty="0" smtClean="0"/>
              <a:t>Are these imaging markers helping?</a:t>
            </a:r>
            <a:endParaRPr lang="en-US" dirty="0"/>
          </a:p>
        </p:txBody>
      </p:sp>
      <p:sp>
        <p:nvSpPr>
          <p:cNvPr id="3" name="Content Placeholder 2"/>
          <p:cNvSpPr>
            <a:spLocks noGrp="1"/>
          </p:cNvSpPr>
          <p:nvPr>
            <p:ph idx="1"/>
          </p:nvPr>
        </p:nvSpPr>
        <p:spPr>
          <a:xfrm>
            <a:off x="457200" y="1600200"/>
            <a:ext cx="8229600" cy="4572000"/>
          </a:xfrm>
        </p:spPr>
        <p:txBody>
          <a:bodyPr>
            <a:normAutofit lnSpcReduction="10000"/>
          </a:bodyPr>
          <a:lstStyle/>
          <a:p>
            <a:r>
              <a:rPr lang="en-US" dirty="0" smtClean="0"/>
              <a:t>New imaging techniques have demonstrated the complex nature of OA as a disease of the whole organ.</a:t>
            </a:r>
          </a:p>
          <a:p>
            <a:pPr lvl="1"/>
            <a:r>
              <a:rPr lang="en-US" dirty="0" smtClean="0"/>
              <a:t>Inspiring new treatment strategies</a:t>
            </a:r>
          </a:p>
          <a:p>
            <a:pPr lvl="1"/>
            <a:r>
              <a:rPr lang="en-US" dirty="0" smtClean="0"/>
              <a:t>Opening the possibility of clinical trials in OA</a:t>
            </a:r>
          </a:p>
          <a:p>
            <a:endParaRPr lang="en-US" dirty="0"/>
          </a:p>
          <a:p>
            <a:r>
              <a:rPr lang="en-US" dirty="0" smtClean="0"/>
              <a:t>The FDA is currently reviewing whether MR imaging can be a surrogate outcome in OA clinical trials.</a:t>
            </a:r>
          </a:p>
        </p:txBody>
      </p:sp>
      <p:sp>
        <p:nvSpPr>
          <p:cNvPr id="4" name="Content Placeholder 3"/>
          <p:cNvSpPr>
            <a:spLocks noGrp="1"/>
          </p:cNvSpPr>
          <p:nvPr>
            <p:ph idx="13"/>
          </p:nvPr>
        </p:nvSpPr>
        <p:spPr/>
        <p:txBody>
          <a:bodyPr/>
          <a:lstStyle/>
          <a:p>
            <a:endParaRPr lang="en-US"/>
          </a:p>
        </p:txBody>
      </p:sp>
    </p:spTree>
    <p:extLst>
      <p:ext uri="{BB962C8B-B14F-4D97-AF65-F5344CB8AC3E}">
        <p14:creationId xmlns:p14="http://schemas.microsoft.com/office/powerpoint/2010/main" val="40594818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524000"/>
          </a:xfrm>
        </p:spPr>
        <p:txBody>
          <a:bodyPr>
            <a:normAutofit/>
          </a:bodyPr>
          <a:lstStyle/>
          <a:p>
            <a:r>
              <a:rPr lang="en-US" dirty="0" smtClean="0"/>
              <a:t/>
            </a:r>
            <a:br>
              <a:rPr lang="en-US" dirty="0" smtClean="0"/>
            </a:br>
            <a:r>
              <a:rPr lang="en-US" dirty="0" smtClean="0"/>
              <a:t>Where’s the clinical relevance?</a:t>
            </a:r>
            <a:endParaRPr lang="en-US" dirty="0"/>
          </a:p>
        </p:txBody>
      </p:sp>
      <p:sp>
        <p:nvSpPr>
          <p:cNvPr id="3" name="Content Placeholder 2"/>
          <p:cNvSpPr>
            <a:spLocks noGrp="1"/>
          </p:cNvSpPr>
          <p:nvPr>
            <p:ph idx="1"/>
          </p:nvPr>
        </p:nvSpPr>
        <p:spPr>
          <a:xfrm>
            <a:off x="457200" y="1600200"/>
            <a:ext cx="8534400" cy="4648200"/>
          </a:xfrm>
        </p:spPr>
        <p:txBody>
          <a:bodyPr>
            <a:normAutofit fontScale="92500" lnSpcReduction="10000"/>
          </a:bodyPr>
          <a:lstStyle/>
          <a:p>
            <a:r>
              <a:rPr lang="en-US" dirty="0" smtClean="0"/>
              <a:t>Providing more sensitive outcome measures</a:t>
            </a:r>
          </a:p>
          <a:p>
            <a:pPr lvl="1"/>
            <a:r>
              <a:rPr lang="en-US" dirty="0" smtClean="0"/>
              <a:t>Could lead to shorter clinical trials with smaller samples</a:t>
            </a:r>
          </a:p>
          <a:p>
            <a:pPr lvl="1"/>
            <a:r>
              <a:rPr lang="en-US" dirty="0" smtClean="0"/>
              <a:t>Could lead to early diagnostic and prognostic tests</a:t>
            </a:r>
          </a:p>
          <a:p>
            <a:pPr lvl="1"/>
            <a:endParaRPr lang="en-US" dirty="0" smtClean="0"/>
          </a:p>
          <a:p>
            <a:r>
              <a:rPr lang="en-US" dirty="0" smtClean="0"/>
              <a:t>Providing new insight into OA phenotypes and unique characteristics of each patient</a:t>
            </a:r>
          </a:p>
          <a:p>
            <a:pPr lvl="1"/>
            <a:r>
              <a:rPr lang="en-US" dirty="0" smtClean="0"/>
              <a:t>Could lead to more individualized care</a:t>
            </a:r>
          </a:p>
          <a:p>
            <a:pPr lvl="1"/>
            <a:endParaRPr lang="en-US" dirty="0" smtClean="0"/>
          </a:p>
          <a:p>
            <a:r>
              <a:rPr lang="en-US" dirty="0" smtClean="0"/>
              <a:t>Some of these imaging markers may never make it to the clinical setting but their influence will be.</a:t>
            </a:r>
          </a:p>
        </p:txBody>
      </p:sp>
      <p:sp>
        <p:nvSpPr>
          <p:cNvPr id="4" name="Content Placeholder 3"/>
          <p:cNvSpPr>
            <a:spLocks noGrp="1"/>
          </p:cNvSpPr>
          <p:nvPr>
            <p:ph idx="13"/>
          </p:nvPr>
        </p:nvSpPr>
        <p:spPr/>
        <p:txBody>
          <a:bodyPr/>
          <a:lstStyle/>
          <a:p>
            <a:endParaRPr lang="en-US"/>
          </a:p>
        </p:txBody>
      </p:sp>
    </p:spTree>
    <p:extLst>
      <p:ext uri="{BB962C8B-B14F-4D97-AF65-F5344CB8AC3E}">
        <p14:creationId xmlns:p14="http://schemas.microsoft.com/office/powerpoint/2010/main" val="24816104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r>
              <a:rPr lang="en-US" dirty="0" smtClean="0"/>
              <a:t>The clinical relevance of these measures is just starting to be seen.</a:t>
            </a:r>
            <a:endParaRPr lang="en-US" dirty="0"/>
          </a:p>
        </p:txBody>
      </p:sp>
      <p:sp>
        <p:nvSpPr>
          <p:cNvPr id="4" name="Content Placeholder 3"/>
          <p:cNvSpPr>
            <a:spLocks noGrp="1"/>
          </p:cNvSpPr>
          <p:nvPr>
            <p:ph idx="13"/>
          </p:nvPr>
        </p:nvSpPr>
        <p:spPr/>
        <p:txBody>
          <a:bodyPr>
            <a:normAutofit/>
          </a:bodyPr>
          <a:lstStyle/>
          <a:p>
            <a:r>
              <a:rPr lang="en-US" sz="1600" dirty="0" smtClean="0"/>
              <a:t>Note. No knees were harmed in them making of this presentation.</a:t>
            </a:r>
            <a:endParaRPr lang="en-US" sz="1600" dirty="0"/>
          </a:p>
        </p:txBody>
      </p:sp>
      <p:pic>
        <p:nvPicPr>
          <p:cNvPr id="1027" name="Picture 3"/>
          <p:cNvPicPr>
            <a:picLocks noChangeAspect="1" noChangeArrowheads="1"/>
          </p:cNvPicPr>
          <p:nvPr/>
        </p:nvPicPr>
        <p:blipFill>
          <a:blip r:embed="rId3" cstate="print"/>
          <a:srcRect/>
          <a:stretch>
            <a:fillRect/>
          </a:stretch>
        </p:blipFill>
        <p:spPr bwMode="auto">
          <a:xfrm>
            <a:off x="2189648" y="2667000"/>
            <a:ext cx="4896952" cy="36576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 of Discovery</a:t>
            </a:r>
            <a:endParaRPr lang="en-US" dirty="0"/>
          </a:p>
        </p:txBody>
      </p:sp>
      <p:sp>
        <p:nvSpPr>
          <p:cNvPr id="3" name="Content Placeholder 2"/>
          <p:cNvSpPr>
            <a:spLocks noGrp="1"/>
          </p:cNvSpPr>
          <p:nvPr>
            <p:ph idx="1"/>
          </p:nvPr>
        </p:nvSpPr>
        <p:spPr/>
        <p:txBody>
          <a:bodyPr/>
          <a:lstStyle/>
          <a:p>
            <a:endParaRPr lang="en-US" dirty="0"/>
          </a:p>
        </p:txBody>
      </p:sp>
      <p:sp>
        <p:nvSpPr>
          <p:cNvPr id="4" name="Content Placeholder 3"/>
          <p:cNvSpPr>
            <a:spLocks noGrp="1"/>
          </p:cNvSpPr>
          <p:nvPr>
            <p:ph idx="13"/>
          </p:nvPr>
        </p:nvSpPr>
        <p:spPr/>
        <p:txBody>
          <a:bodyPr/>
          <a:lstStyle/>
          <a:p>
            <a:r>
              <a:rPr lang="en-US" dirty="0"/>
              <a:t>Ruiz-Romero 2010</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725" y="2171700"/>
            <a:ext cx="8972550" cy="377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79227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2637</TotalTime>
  <Words>6221</Words>
  <Application>Microsoft Office PowerPoint</Application>
  <PresentationFormat>On-screen Show (4:3)</PresentationFormat>
  <Paragraphs>511</Paragraphs>
  <Slides>40</Slides>
  <Notes>39</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Basic Science Research:  Where is the Clinical Relevance? Biochemical and Imaging Markers in Knee OA</vt:lpstr>
      <vt:lpstr>Overview</vt:lpstr>
      <vt:lpstr>Definitions</vt:lpstr>
      <vt:lpstr>Definitions</vt:lpstr>
      <vt:lpstr>Definitions</vt:lpstr>
      <vt:lpstr>Definitions</vt:lpstr>
      <vt:lpstr>Definitions</vt:lpstr>
      <vt:lpstr>OA Biochemical Biomarkers</vt:lpstr>
      <vt:lpstr>OARSI-FDA Initiative</vt:lpstr>
      <vt:lpstr>Recommended Biomarker Panel</vt:lpstr>
      <vt:lpstr>Recommended Biomarker Panel</vt:lpstr>
      <vt:lpstr>Recommended Biomarker Panel</vt:lpstr>
      <vt:lpstr>OA Biomarkers</vt:lpstr>
      <vt:lpstr>Misfit Island</vt:lpstr>
      <vt:lpstr>Inflammatory Biomarkers</vt:lpstr>
      <vt:lpstr>Things to Consider</vt:lpstr>
      <vt:lpstr>Where is the Clinical Relevance?</vt:lpstr>
      <vt:lpstr>Imaging Markers</vt:lpstr>
      <vt:lpstr>Semi-quantitative Scoring</vt:lpstr>
      <vt:lpstr>Quantitative Joint Space Width</vt:lpstr>
      <vt:lpstr>Clinical Implications</vt:lpstr>
      <vt:lpstr>Fractal Signature Analysis</vt:lpstr>
      <vt:lpstr>Peri-articular DEXA</vt:lpstr>
      <vt:lpstr>Magnetic Resonance (MR) Imaging</vt:lpstr>
      <vt:lpstr>Cartilage Morphometry</vt:lpstr>
      <vt:lpstr>Meniscal Morphometry</vt:lpstr>
      <vt:lpstr>BML Morphometry</vt:lpstr>
      <vt:lpstr>Synovitis/Effusion</vt:lpstr>
      <vt:lpstr>Magnetic Resonance (MR) Imaging</vt:lpstr>
      <vt:lpstr>Cartilage Composition</vt:lpstr>
      <vt:lpstr>Application to Other Tissues</vt:lpstr>
      <vt:lpstr>Trabecular Morphometry</vt:lpstr>
      <vt:lpstr>MR Spectrometry</vt:lpstr>
      <vt:lpstr>Arthroscopic Optical Coherence Tomography </vt:lpstr>
      <vt:lpstr>Ultrasound</vt:lpstr>
      <vt:lpstr>MR-Based Shape Modeling</vt:lpstr>
      <vt:lpstr>Are these imaging markers helping?</vt:lpstr>
      <vt:lpstr> Where’s the clinical relevance?</vt:lpstr>
      <vt:lpstr>Thank You</vt:lpstr>
      <vt:lpstr>Path of Discovery</vt:lpstr>
    </vt:vector>
  </TitlesOfParts>
  <Company>Tufts Medical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Development &amp; Progression of OA: A Path to Joint Failure</dc:title>
  <dc:creator>Jeffrey Driban</dc:creator>
  <cp:lastModifiedBy>Jeffrey Driban</cp:lastModifiedBy>
  <cp:revision>221</cp:revision>
  <dcterms:created xsi:type="dcterms:W3CDTF">2011-12-28T14:19:25Z</dcterms:created>
  <dcterms:modified xsi:type="dcterms:W3CDTF">2012-06-30T14:09:17Z</dcterms:modified>
</cp:coreProperties>
</file>